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96" r:id="rId3"/>
    <p:sldId id="353" r:id="rId4"/>
    <p:sldId id="399" r:id="rId5"/>
    <p:sldId id="388" r:id="rId6"/>
    <p:sldId id="398" r:id="rId7"/>
    <p:sldId id="375" r:id="rId8"/>
    <p:sldId id="387" r:id="rId9"/>
    <p:sldId id="369" r:id="rId10"/>
    <p:sldId id="390" r:id="rId11"/>
    <p:sldId id="372" r:id="rId12"/>
    <p:sldId id="379" r:id="rId13"/>
    <p:sldId id="363" r:id="rId14"/>
    <p:sldId id="393" r:id="rId15"/>
    <p:sldId id="385" r:id="rId16"/>
    <p:sldId id="389" r:id="rId17"/>
    <p:sldId id="378" r:id="rId18"/>
    <p:sldId id="377" r:id="rId19"/>
    <p:sldId id="391" r:id="rId20"/>
    <p:sldId id="360" r:id="rId21"/>
    <p:sldId id="383" r:id="rId22"/>
    <p:sldId id="395" r:id="rId23"/>
    <p:sldId id="401" r:id="rId2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p:scale>
          <a:sx n="60" d="100"/>
          <a:sy n="60" d="100"/>
        </p:scale>
        <p:origin x="-1602" y="-276"/>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04C3F84-DE31-4623-BC27-D4B411577033}" type="datetimeFigureOut">
              <a:rPr lang="fr-FR" smtClean="0"/>
              <a:t>18/05/2021</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C4F4439-2720-432C-8DED-9BAB05BEF206}" type="slidenum">
              <a:rPr lang="fr-FR" smtClean="0"/>
              <a:t>‹N°›</a:t>
            </a:fld>
            <a:endParaRPr lang="fr-FR"/>
          </a:p>
        </p:txBody>
      </p:sp>
    </p:spTree>
    <p:extLst>
      <p:ext uri="{BB962C8B-B14F-4D97-AF65-F5344CB8AC3E}">
        <p14:creationId xmlns:p14="http://schemas.microsoft.com/office/powerpoint/2010/main" val="2749473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95EEFEC-18CC-4FFC-BA91-BECCE3940260}" type="datetimeFigureOut">
              <a:rPr lang="fr-FR" smtClean="0"/>
              <a:t>18/05/2021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A018FCD-1335-4E1D-96C5-C31078AAC31C}" type="slidenum">
              <a:rPr lang="fr-FR" smtClean="0"/>
              <a:t>‹N°›</a:t>
            </a:fld>
            <a:endParaRPr lang="fr-FR"/>
          </a:p>
        </p:txBody>
      </p:sp>
    </p:spTree>
    <p:extLst>
      <p:ext uri="{BB962C8B-B14F-4D97-AF65-F5344CB8AC3E}">
        <p14:creationId xmlns:p14="http://schemas.microsoft.com/office/powerpoint/2010/main" val="99267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D938033-D917-45B3-B9BD-48CEF88B73BB}" type="datetimeFigureOut">
              <a:rPr lang="fr-FR" smtClean="0"/>
              <a:t>18/05/2021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7B3EF9-50D8-4398-80F6-8020C960096B}" type="slidenum">
              <a:rPr lang="fr-FR" smtClean="0"/>
              <a:t>‹N°›</a:t>
            </a:fld>
            <a:endParaRPr lang="fr-FR"/>
          </a:p>
        </p:txBody>
      </p:sp>
    </p:spTree>
    <p:extLst>
      <p:ext uri="{BB962C8B-B14F-4D97-AF65-F5344CB8AC3E}">
        <p14:creationId xmlns:p14="http://schemas.microsoft.com/office/powerpoint/2010/main" val="301929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D938033-D917-45B3-B9BD-48CEF88B73BB}" type="datetimeFigureOut">
              <a:rPr lang="fr-FR" smtClean="0"/>
              <a:t>18/05/2021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7B3EF9-50D8-4398-80F6-8020C960096B}" type="slidenum">
              <a:rPr lang="fr-FR" smtClean="0"/>
              <a:t>‹N°›</a:t>
            </a:fld>
            <a:endParaRPr lang="fr-FR"/>
          </a:p>
        </p:txBody>
      </p:sp>
    </p:spTree>
    <p:extLst>
      <p:ext uri="{BB962C8B-B14F-4D97-AF65-F5344CB8AC3E}">
        <p14:creationId xmlns:p14="http://schemas.microsoft.com/office/powerpoint/2010/main" val="103005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D938033-D917-45B3-B9BD-48CEF88B73BB}" type="datetimeFigureOut">
              <a:rPr lang="fr-FR" smtClean="0"/>
              <a:t>18/05/2021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7B3EF9-50D8-4398-80F6-8020C960096B}" type="slidenum">
              <a:rPr lang="fr-FR" smtClean="0"/>
              <a:t>‹N°›</a:t>
            </a:fld>
            <a:endParaRPr lang="fr-FR"/>
          </a:p>
        </p:txBody>
      </p:sp>
    </p:spTree>
    <p:extLst>
      <p:ext uri="{BB962C8B-B14F-4D97-AF65-F5344CB8AC3E}">
        <p14:creationId xmlns:p14="http://schemas.microsoft.com/office/powerpoint/2010/main" val="361289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D938033-D917-45B3-B9BD-48CEF88B73BB}" type="datetimeFigureOut">
              <a:rPr lang="fr-FR" smtClean="0"/>
              <a:t>18/05/2021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7B3EF9-50D8-4398-80F6-8020C960096B}" type="slidenum">
              <a:rPr lang="fr-FR" smtClean="0"/>
              <a:t>‹N°›</a:t>
            </a:fld>
            <a:endParaRPr lang="fr-FR"/>
          </a:p>
        </p:txBody>
      </p:sp>
    </p:spTree>
    <p:extLst>
      <p:ext uri="{BB962C8B-B14F-4D97-AF65-F5344CB8AC3E}">
        <p14:creationId xmlns:p14="http://schemas.microsoft.com/office/powerpoint/2010/main" val="39203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D938033-D917-45B3-B9BD-48CEF88B73BB}" type="datetimeFigureOut">
              <a:rPr lang="fr-FR" smtClean="0"/>
              <a:t>18/05/2021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7B3EF9-50D8-4398-80F6-8020C960096B}" type="slidenum">
              <a:rPr lang="fr-FR" smtClean="0"/>
              <a:t>‹N°›</a:t>
            </a:fld>
            <a:endParaRPr lang="fr-FR"/>
          </a:p>
        </p:txBody>
      </p:sp>
    </p:spTree>
    <p:extLst>
      <p:ext uri="{BB962C8B-B14F-4D97-AF65-F5344CB8AC3E}">
        <p14:creationId xmlns:p14="http://schemas.microsoft.com/office/powerpoint/2010/main" val="287185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D938033-D917-45B3-B9BD-48CEF88B73BB}" type="datetimeFigureOut">
              <a:rPr lang="fr-FR" smtClean="0"/>
              <a:t>18/05/2021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7B3EF9-50D8-4398-80F6-8020C960096B}" type="slidenum">
              <a:rPr lang="fr-FR" smtClean="0"/>
              <a:t>‹N°›</a:t>
            </a:fld>
            <a:endParaRPr lang="fr-FR"/>
          </a:p>
        </p:txBody>
      </p:sp>
    </p:spTree>
    <p:extLst>
      <p:ext uri="{BB962C8B-B14F-4D97-AF65-F5344CB8AC3E}">
        <p14:creationId xmlns:p14="http://schemas.microsoft.com/office/powerpoint/2010/main" val="77479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D938033-D917-45B3-B9BD-48CEF88B73BB}" type="datetimeFigureOut">
              <a:rPr lang="fr-FR" smtClean="0"/>
              <a:t>18/05/2021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7B3EF9-50D8-4398-80F6-8020C960096B}" type="slidenum">
              <a:rPr lang="fr-FR" smtClean="0"/>
              <a:t>‹N°›</a:t>
            </a:fld>
            <a:endParaRPr lang="fr-FR"/>
          </a:p>
        </p:txBody>
      </p:sp>
    </p:spTree>
    <p:extLst>
      <p:ext uri="{BB962C8B-B14F-4D97-AF65-F5344CB8AC3E}">
        <p14:creationId xmlns:p14="http://schemas.microsoft.com/office/powerpoint/2010/main" val="210583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D938033-D917-45B3-B9BD-48CEF88B73BB}" type="datetimeFigureOut">
              <a:rPr lang="fr-FR" smtClean="0"/>
              <a:t>18/05/2021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7B3EF9-50D8-4398-80F6-8020C960096B}" type="slidenum">
              <a:rPr lang="fr-FR" smtClean="0"/>
              <a:t>‹N°›</a:t>
            </a:fld>
            <a:endParaRPr lang="fr-FR"/>
          </a:p>
        </p:txBody>
      </p:sp>
    </p:spTree>
    <p:extLst>
      <p:ext uri="{BB962C8B-B14F-4D97-AF65-F5344CB8AC3E}">
        <p14:creationId xmlns:p14="http://schemas.microsoft.com/office/powerpoint/2010/main" val="125119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D938033-D917-45B3-B9BD-48CEF88B73BB}" type="datetimeFigureOut">
              <a:rPr lang="fr-FR" smtClean="0"/>
              <a:t>18/05/2021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7B3EF9-50D8-4398-80F6-8020C960096B}" type="slidenum">
              <a:rPr lang="fr-FR" smtClean="0"/>
              <a:t>‹N°›</a:t>
            </a:fld>
            <a:endParaRPr lang="fr-FR"/>
          </a:p>
        </p:txBody>
      </p:sp>
    </p:spTree>
    <p:extLst>
      <p:ext uri="{BB962C8B-B14F-4D97-AF65-F5344CB8AC3E}">
        <p14:creationId xmlns:p14="http://schemas.microsoft.com/office/powerpoint/2010/main" val="334500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D938033-D917-45B3-B9BD-48CEF88B73BB}" type="datetimeFigureOut">
              <a:rPr lang="fr-FR" smtClean="0"/>
              <a:t>18/05/2021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7B3EF9-50D8-4398-80F6-8020C960096B}" type="slidenum">
              <a:rPr lang="fr-FR" smtClean="0"/>
              <a:t>‹N°›</a:t>
            </a:fld>
            <a:endParaRPr lang="fr-FR"/>
          </a:p>
        </p:txBody>
      </p:sp>
    </p:spTree>
    <p:extLst>
      <p:ext uri="{BB962C8B-B14F-4D97-AF65-F5344CB8AC3E}">
        <p14:creationId xmlns:p14="http://schemas.microsoft.com/office/powerpoint/2010/main" val="157851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D938033-D917-45B3-B9BD-48CEF88B73BB}" type="datetimeFigureOut">
              <a:rPr lang="fr-FR" smtClean="0"/>
              <a:t>18/05/2021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7B3EF9-50D8-4398-80F6-8020C960096B}" type="slidenum">
              <a:rPr lang="fr-FR" smtClean="0"/>
              <a:t>‹N°›</a:t>
            </a:fld>
            <a:endParaRPr lang="fr-FR"/>
          </a:p>
        </p:txBody>
      </p:sp>
    </p:spTree>
    <p:extLst>
      <p:ext uri="{BB962C8B-B14F-4D97-AF65-F5344CB8AC3E}">
        <p14:creationId xmlns:p14="http://schemas.microsoft.com/office/powerpoint/2010/main" val="383821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38033-D917-45B3-B9BD-48CEF88B73BB}" type="datetimeFigureOut">
              <a:rPr lang="fr-FR" smtClean="0"/>
              <a:t>18/05/2021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B3EF9-50D8-4398-80F6-8020C960096B}" type="slidenum">
              <a:rPr lang="fr-FR" smtClean="0"/>
              <a:t>‹N°›</a:t>
            </a:fld>
            <a:endParaRPr lang="fr-FR"/>
          </a:p>
        </p:txBody>
      </p:sp>
    </p:spTree>
    <p:extLst>
      <p:ext uri="{BB962C8B-B14F-4D97-AF65-F5344CB8AC3E}">
        <p14:creationId xmlns:p14="http://schemas.microsoft.com/office/powerpoint/2010/main" val="45610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5" y="2636912"/>
            <a:ext cx="7772400" cy="1470025"/>
          </a:xfrm>
        </p:spPr>
        <p:txBody>
          <a:bodyPr>
            <a:normAutofit/>
          </a:bodyPr>
          <a:lstStyle/>
          <a:p>
            <a:r>
              <a:rPr lang="fr-FR" b="1" dirty="0" smtClean="0">
                <a:solidFill>
                  <a:srgbClr val="0070C0"/>
                </a:solidFill>
                <a:latin typeface="Helvetica" panose="020B0604020202020204" pitchFamily="34" charset="0"/>
                <a:cs typeface="Helvetica" panose="020B0604020202020204" pitchFamily="34" charset="0"/>
              </a:rPr>
              <a:t>ENTREPRISES 2030</a:t>
            </a:r>
            <a:endParaRPr lang="fr-FR" b="1" dirty="0">
              <a:solidFill>
                <a:srgbClr val="0070C0"/>
              </a:solidFill>
              <a:latin typeface="Helvetica" panose="020B0604020202020204" pitchFamily="34" charset="0"/>
              <a:cs typeface="Helvetica" panose="020B0604020202020204" pitchFamily="34" charset="0"/>
            </a:endParaRPr>
          </a:p>
        </p:txBody>
      </p:sp>
      <p:pic>
        <p:nvPicPr>
          <p:cNvPr id="4"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404664"/>
            <a:ext cx="3600400" cy="1801459"/>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txBox="1">
            <a:spLocks/>
          </p:cNvSpPr>
          <p:nvPr/>
        </p:nvSpPr>
        <p:spPr>
          <a:xfrm>
            <a:off x="611560" y="479715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dirty="0" smtClean="0"/>
              <a:t>20 avril2021</a:t>
            </a:r>
            <a:endParaRPr lang="fr-FR" sz="2000" b="1" dirty="0"/>
          </a:p>
        </p:txBody>
      </p:sp>
      <p:grpSp>
        <p:nvGrpSpPr>
          <p:cNvPr id="6" name="Groupe 5"/>
          <p:cNvGrpSpPr/>
          <p:nvPr/>
        </p:nvGrpSpPr>
        <p:grpSpPr>
          <a:xfrm>
            <a:off x="5364088" y="5661248"/>
            <a:ext cx="3527578" cy="951110"/>
            <a:chOff x="5148878" y="4437112"/>
            <a:chExt cx="3527578" cy="951110"/>
          </a:xfrm>
        </p:grpSpPr>
        <p:pic>
          <p:nvPicPr>
            <p:cNvPr id="7" name="Image 6" descr="http://www.eaurmc.fr/fileadmin/infos-pratiques/documents/LOGOS/logo_cartouche_CMJN_HD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1911" y="4653822"/>
              <a:ext cx="834545" cy="73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CHAVEY\Desktop\PADH\PADH 2030\2. COPAD institutionnel\BUDGET FINANCEMENT\logo FNAD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3594" y="4489448"/>
              <a:ext cx="787382" cy="8987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HAVEY\Desktop\PADH\PADH 2030\2. COPAD institutionnel\BUDGET FINANCEMENT\CD34-LOGO-VERTICAL-CMJ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9698" y="4502568"/>
              <a:ext cx="710654" cy="872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rv-ca34fichier\Phototheque\A - Logos_Pictos\CA34\A_CA34\logo_CA_Herault_Q DOCUMENTS ET WEB 2.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878" y="4437112"/>
              <a:ext cx="944716" cy="9447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5326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392" y="2884874"/>
            <a:ext cx="8280920" cy="830997"/>
          </a:xfrm>
          <a:prstGeom prst="rect">
            <a:avLst/>
          </a:prstGeom>
        </p:spPr>
        <p:txBody>
          <a:bodyPr wrap="square">
            <a:spAutoFit/>
          </a:bodyPr>
          <a:lstStyle/>
          <a:p>
            <a:pPr algn="ctr"/>
            <a:r>
              <a:rPr lang="fr-FR" sz="2400" b="1" dirty="0" smtClean="0">
                <a:latin typeface="Helvetica" panose="020B0604020202020204" pitchFamily="34" charset="0"/>
                <a:cs typeface="Helvetica" panose="020B0604020202020204" pitchFamily="34" charset="0"/>
              </a:rPr>
              <a:t>Renouvellement des générations :</a:t>
            </a:r>
          </a:p>
          <a:p>
            <a:pPr algn="ctr"/>
            <a:r>
              <a:rPr lang="fr-FR" sz="2400" b="1" dirty="0" smtClean="0">
                <a:latin typeface="Helvetica" panose="020B0604020202020204" pitchFamily="34" charset="0"/>
                <a:cs typeface="Helvetica" panose="020B0604020202020204" pitchFamily="34" charset="0"/>
              </a:rPr>
              <a:t>Départs et installations en agriculture</a:t>
            </a:r>
            <a:endParaRPr lang="fr-FR" sz="2400" dirty="0" smtClean="0">
              <a:latin typeface="Helvetica" panose="020B0604020202020204" pitchFamily="34" charset="0"/>
              <a:cs typeface="Helvetica" panose="020B0604020202020204" pitchFamily="34" charset="0"/>
            </a:endParaRPr>
          </a:p>
        </p:txBody>
      </p:sp>
      <p:pic>
        <p:nvPicPr>
          <p:cNvPr id="6"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192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78" t="4461" r="6774"/>
          <a:stretch/>
        </p:blipFill>
        <p:spPr bwMode="auto">
          <a:xfrm>
            <a:off x="2840163" y="1192060"/>
            <a:ext cx="6050888" cy="453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11"/>
          <p:cNvSpPr txBox="1"/>
          <p:nvPr/>
        </p:nvSpPr>
        <p:spPr>
          <a:xfrm>
            <a:off x="1561842" y="2371114"/>
            <a:ext cx="1569998" cy="936105"/>
          </a:xfrm>
          <a:prstGeom prst="rect">
            <a:avLst/>
          </a:prstGeom>
          <a:solidFill>
            <a:srgbClr val="0070C0"/>
          </a:solid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fr-FR" sz="1800" b="1" baseline="0" dirty="0">
                <a:solidFill>
                  <a:schemeClr val="bg1"/>
                </a:solidFill>
              </a:rPr>
              <a:t>700 </a:t>
            </a:r>
            <a:r>
              <a:rPr lang="fr-FR" sz="1800" b="1" baseline="0" dirty="0" smtClean="0">
                <a:solidFill>
                  <a:schemeClr val="bg1"/>
                </a:solidFill>
              </a:rPr>
              <a:t>– 800</a:t>
            </a:r>
          </a:p>
          <a:p>
            <a:pPr algn="ctr"/>
            <a:r>
              <a:rPr lang="fr-FR" sz="1800" b="1" dirty="0" smtClean="0">
                <a:solidFill>
                  <a:schemeClr val="bg1"/>
                </a:solidFill>
              </a:rPr>
              <a:t>Porteurs de </a:t>
            </a:r>
          </a:p>
          <a:p>
            <a:pPr algn="ctr"/>
            <a:r>
              <a:rPr lang="fr-FR" sz="1800" b="1" dirty="0" smtClean="0">
                <a:solidFill>
                  <a:schemeClr val="bg1"/>
                </a:solidFill>
              </a:rPr>
              <a:t>projet</a:t>
            </a:r>
            <a:endParaRPr lang="fr-FR" sz="1800" b="1" dirty="0">
              <a:solidFill>
                <a:schemeClr val="bg1"/>
              </a:solidFill>
            </a:endParaRPr>
          </a:p>
        </p:txBody>
      </p:sp>
      <p:sp>
        <p:nvSpPr>
          <p:cNvPr id="3" name="Espace réservé du numéro de diapositive 2"/>
          <p:cNvSpPr>
            <a:spLocks noGrp="1"/>
          </p:cNvSpPr>
          <p:nvPr>
            <p:ph type="sldNum" idx="4294967295"/>
          </p:nvPr>
        </p:nvSpPr>
        <p:spPr>
          <a:xfrm>
            <a:off x="6556375" y="6246813"/>
            <a:ext cx="2117725" cy="460375"/>
          </a:xfrm>
          <a:prstGeom prst="rect">
            <a:avLst/>
          </a:prstGeom>
        </p:spPr>
        <p:txBody>
          <a:bodyPr/>
          <a:lstStyle/>
          <a:p>
            <a:pPr>
              <a:defRPr/>
            </a:pPr>
            <a:fld id="{CE0FBDEC-9151-4357-90D9-24068C371F8E}" type="slidenum">
              <a:rPr lang="fr-FR" smtClean="0"/>
              <a:pPr>
                <a:defRPr/>
              </a:pPr>
              <a:t>11</a:t>
            </a:fld>
            <a:endParaRPr lang="fr-F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248" y="3434850"/>
            <a:ext cx="917347" cy="128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1561842" y="3826658"/>
            <a:ext cx="1160145" cy="610453"/>
          </a:xfrm>
          <a:prstGeom prst="rect">
            <a:avLst/>
          </a:prstGeom>
          <a:solidFill>
            <a:srgbClr val="92D050"/>
          </a:solid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smtClean="0">
                <a:ln>
                  <a:noFill/>
                </a:ln>
                <a:solidFill>
                  <a:sysClr val="windowText" lastClr="000000"/>
                </a:solidFill>
                <a:effectLst/>
                <a:uLnTx/>
                <a:uFillTx/>
                <a:latin typeface="Calibri"/>
                <a:ea typeface="+mn-ea"/>
                <a:cs typeface="+mn-cs"/>
              </a:rPr>
              <a:t>Environ 300</a:t>
            </a:r>
          </a:p>
          <a:p>
            <a:pPr marL="0" marR="0" lvl="0" indent="0" algn="ctr" defTabSz="914400" eaLnBrk="1" fontAlgn="auto" latinLnBrk="0" hangingPunct="1">
              <a:lnSpc>
                <a:spcPct val="100000"/>
              </a:lnSpc>
              <a:spcBef>
                <a:spcPts val="0"/>
              </a:spcBef>
              <a:spcAft>
                <a:spcPts val="0"/>
              </a:spcAft>
              <a:buClrTx/>
              <a:buSzTx/>
              <a:buFontTx/>
              <a:buNone/>
              <a:tabLst/>
              <a:defRPr/>
            </a:pPr>
            <a:r>
              <a:rPr lang="fr-FR" sz="1500" b="1" kern="0" dirty="0" smtClean="0">
                <a:solidFill>
                  <a:sysClr val="windowText" lastClr="000000"/>
                </a:solidFill>
                <a:latin typeface="Calibri"/>
              </a:rPr>
              <a:t>installations</a:t>
            </a:r>
            <a:endParaRPr kumimoji="0" lang="fr-FR" sz="15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944" y="4819387"/>
            <a:ext cx="533718" cy="55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e 5"/>
          <p:cNvGrpSpPr/>
          <p:nvPr/>
        </p:nvGrpSpPr>
        <p:grpSpPr>
          <a:xfrm>
            <a:off x="179512" y="1124744"/>
            <a:ext cx="1617555" cy="2326491"/>
            <a:chOff x="179512" y="1124744"/>
            <a:chExt cx="1617555" cy="2326491"/>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8099"/>
            <a:stretch/>
          </p:blipFill>
          <p:spPr bwMode="auto">
            <a:xfrm>
              <a:off x="179512" y="1192060"/>
              <a:ext cx="1382330" cy="225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descr="Résultat de recherche d'images pour &quot;PAI hérault&quot;"/>
            <p:cNvPicPr>
              <a:picLocks noChangeAspect="1" noChangeArrowheads="1"/>
            </p:cNvPicPr>
            <p:nvPr/>
          </p:nvPicPr>
          <p:blipFill rotWithShape="1">
            <a:blip r:embed="rId6">
              <a:extLst>
                <a:ext uri="{28A0092B-C50C-407E-A947-70E740481C1C}">
                  <a14:useLocalDpi xmlns:a14="http://schemas.microsoft.com/office/drawing/2010/main" val="0"/>
                </a:ext>
              </a:extLst>
            </a:blip>
            <a:srcRect r="76608" b="27395"/>
            <a:stretch/>
          </p:blipFill>
          <p:spPr bwMode="auto">
            <a:xfrm>
              <a:off x="1326616" y="1124744"/>
              <a:ext cx="470451" cy="63440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ZoneTexte 13"/>
          <p:cNvSpPr txBox="1"/>
          <p:nvPr/>
        </p:nvSpPr>
        <p:spPr>
          <a:xfrm>
            <a:off x="1698769" y="4797152"/>
            <a:ext cx="640983" cy="574415"/>
          </a:xfrm>
          <a:prstGeom prst="rect">
            <a:avLst/>
          </a:prstGeom>
          <a:solidFill>
            <a:srgbClr val="FFC000"/>
          </a:solid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fr-FR" sz="1400" b="1" dirty="0" smtClean="0"/>
              <a:t>30-40</a:t>
            </a:r>
          </a:p>
          <a:p>
            <a:pPr algn="ctr"/>
            <a:r>
              <a:rPr lang="fr-FR" sz="1400" b="1" dirty="0" smtClean="0"/>
              <a:t>DJA</a:t>
            </a:r>
            <a:endParaRPr lang="fr-FR" sz="1400" b="1" dirty="0"/>
          </a:p>
        </p:txBody>
      </p:sp>
      <p:sp>
        <p:nvSpPr>
          <p:cNvPr id="17" name="Text Box 2"/>
          <p:cNvSpPr txBox="1">
            <a:spLocks noChangeArrowheads="1"/>
          </p:cNvSpPr>
          <p:nvPr/>
        </p:nvSpPr>
        <p:spPr bwMode="auto">
          <a:xfrm>
            <a:off x="1204762" y="321183"/>
            <a:ext cx="7884368" cy="371513"/>
          </a:xfrm>
          <a:prstGeom prst="rect">
            <a:avLst/>
          </a:prstGeom>
          <a:noFill/>
          <a:ln>
            <a:noFill/>
          </a:ln>
          <a:effectLs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9pPr>
          </a:lstStyle>
          <a:p>
            <a:pPr>
              <a:defRPr/>
            </a:pPr>
            <a:r>
              <a:rPr lang="fr-FR" altLang="fr-FR" sz="1800" b="1" dirty="0" smtClean="0">
                <a:solidFill>
                  <a:schemeClr val="tx1"/>
                </a:solidFill>
                <a:latin typeface="Helvetica" panose="020B0604020202020204" pitchFamily="34" charset="0"/>
                <a:ea typeface="Verdana" panose="020B0604030504040204" pitchFamily="34" charset="0"/>
                <a:cs typeface="Helvetica" panose="020B0604020202020204" pitchFamily="34" charset="0"/>
              </a:rPr>
              <a:t>Profils des porteur de projets … aux candidats installés avec la DJA</a:t>
            </a:r>
            <a:endParaRPr lang="fr-FR" altLang="fr-FR" sz="180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p:txBody>
      </p:sp>
      <p:pic>
        <p:nvPicPr>
          <p:cNvPr id="18" name="Picture 2" descr="C:\Users\CHAVEY\Desktop\PADH\PADH 2030\2. COPAD institutionnel\Logo\PADH2030-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82281" y="1800604"/>
            <a:ext cx="1552028" cy="338554"/>
          </a:xfrm>
          <a:prstGeom prst="rect">
            <a:avLst/>
          </a:prstGeom>
        </p:spPr>
        <p:txBody>
          <a:bodyPr wrap="none">
            <a:spAutoFit/>
          </a:bodyPr>
          <a:lstStyle/>
          <a:p>
            <a:r>
              <a:rPr lang="fr-FR" altLang="fr-FR" sz="1600" i="1" dirty="0" smtClean="0">
                <a:latin typeface="Helvetica" panose="020B0604020202020204" pitchFamily="34" charset="0"/>
                <a:ea typeface="Verdana" panose="020B0604030504040204" pitchFamily="34" charset="0"/>
                <a:cs typeface="Helvetica" panose="020B0604020202020204" pitchFamily="34" charset="0"/>
              </a:rPr>
              <a:t>Annuellement :</a:t>
            </a:r>
            <a:endParaRPr lang="fr-FR" sz="1600" i="1" dirty="0"/>
          </a:p>
        </p:txBody>
      </p:sp>
    </p:spTree>
    <p:extLst>
      <p:ext uri="{BB962C8B-B14F-4D97-AF65-F5344CB8AC3E}">
        <p14:creationId xmlns:p14="http://schemas.microsoft.com/office/powerpoint/2010/main" val="2254784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222986"/>
            <a:ext cx="6671592" cy="646331"/>
          </a:xfrm>
          <a:prstGeom prst="rect">
            <a:avLst/>
          </a:prstGeom>
        </p:spPr>
        <p:txBody>
          <a:bodyPr wrap="square">
            <a:spAutoFit/>
          </a:bodyPr>
          <a:lstStyle/>
          <a:p>
            <a:pPr lvl="0"/>
            <a:r>
              <a:rPr lang="fr-FR" b="1" dirty="0" smtClean="0">
                <a:latin typeface="Helvetica" panose="020B0604020202020204" pitchFamily="34" charset="0"/>
                <a:cs typeface="Helvetica" panose="020B0604020202020204" pitchFamily="34" charset="0"/>
              </a:rPr>
              <a:t>Dynamique d’installations d’entreprises agricoles, Hérault 2003-2019</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740" r="10779" b="11041"/>
          <a:stretch/>
        </p:blipFill>
        <p:spPr bwMode="auto">
          <a:xfrm>
            <a:off x="546611" y="1340768"/>
            <a:ext cx="7920965" cy="42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CHAVEY\Desktop\PADH\PADH 2030\2. COPAD institutionnel\Logo\PADH203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12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a:grpSpLocks noChangeAspect="1"/>
          </p:cNvGrpSpPr>
          <p:nvPr/>
        </p:nvGrpSpPr>
        <p:grpSpPr>
          <a:xfrm>
            <a:off x="112211" y="1931084"/>
            <a:ext cx="4464087" cy="3160701"/>
            <a:chOff x="323528" y="404664"/>
            <a:chExt cx="4691346" cy="3384376"/>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975" y="1406225"/>
              <a:ext cx="1846870" cy="1809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04664"/>
              <a:ext cx="469134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Espace réservé du numéro de diapositive 2"/>
          <p:cNvSpPr>
            <a:spLocks noGrp="1"/>
          </p:cNvSpPr>
          <p:nvPr>
            <p:ph type="sldNum" idx="12"/>
          </p:nvPr>
        </p:nvSpPr>
        <p:spPr/>
        <p:txBody>
          <a:bodyPr/>
          <a:lstStyle/>
          <a:p>
            <a:pPr>
              <a:defRPr/>
            </a:pPr>
            <a:fld id="{CE0FBDEC-9151-4357-90D9-24068C371F8E}" type="slidenum">
              <a:rPr lang="fr-FR" smtClean="0"/>
              <a:pPr>
                <a:defRPr/>
              </a:pPr>
              <a:t>13</a:t>
            </a:fld>
            <a:endParaRPr lang="fr-FR"/>
          </a:p>
        </p:txBody>
      </p:sp>
      <p:sp>
        <p:nvSpPr>
          <p:cNvPr id="18" name="Text Box 2"/>
          <p:cNvSpPr txBox="1">
            <a:spLocks noChangeArrowheads="1"/>
          </p:cNvSpPr>
          <p:nvPr/>
        </p:nvSpPr>
        <p:spPr bwMode="auto">
          <a:xfrm>
            <a:off x="492406" y="1359948"/>
            <a:ext cx="4119312" cy="586957"/>
          </a:xfrm>
          <a:prstGeom prst="rect">
            <a:avLst/>
          </a:prstGeom>
          <a:noFill/>
          <a:ln>
            <a:noFill/>
          </a:ln>
          <a:effectLs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9pPr>
          </a:lstStyle>
          <a:p>
            <a:pPr algn="ctr">
              <a:defRPr/>
            </a:pPr>
            <a:r>
              <a:rPr lang="fr-FR" altLang="fr-FR" sz="1600" b="1" dirty="0" smtClean="0">
                <a:solidFill>
                  <a:schemeClr val="tx1"/>
                </a:solidFill>
                <a:latin typeface="Helvetica" panose="020B0604020202020204" pitchFamily="34" charset="0"/>
                <a:ea typeface="Verdana" panose="020B0604030504040204" pitchFamily="34" charset="0"/>
                <a:cs typeface="Helvetica" panose="020B0604020202020204" pitchFamily="34" charset="0"/>
              </a:rPr>
              <a:t>Age des chefs d’entreprises agricoles dans l’Hérault (2019)</a:t>
            </a:r>
            <a:endParaRPr lang="fr-FR" altLang="fr-FR" sz="160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p:txBody>
      </p:sp>
      <p:pic>
        <p:nvPicPr>
          <p:cNvPr id="20" name="Picture 2" descr="C:\Users\CHAVEY\Desktop\PADH\PADH 2030\2. COPAD institutionnel\Logo\PADH2030-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2459516"/>
            <a:ext cx="4296562" cy="210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2"/>
          <p:cNvSpPr txBox="1">
            <a:spLocks noChangeArrowheads="1"/>
          </p:cNvSpPr>
          <p:nvPr/>
        </p:nvSpPr>
        <p:spPr bwMode="auto">
          <a:xfrm>
            <a:off x="1331640" y="290405"/>
            <a:ext cx="7079735" cy="371513"/>
          </a:xfrm>
          <a:prstGeom prst="rect">
            <a:avLst/>
          </a:prstGeom>
          <a:noFill/>
          <a:ln>
            <a:noFill/>
          </a:ln>
          <a:effectLs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9pPr>
          </a:lstStyle>
          <a:p>
            <a:pPr>
              <a:defRPr/>
            </a:pPr>
            <a:r>
              <a:rPr lang="fr-FR" altLang="fr-FR" sz="1800" b="1" dirty="0" smtClean="0">
                <a:solidFill>
                  <a:schemeClr val="tx1"/>
                </a:solidFill>
                <a:latin typeface="Helvetica" panose="020B0604020202020204" pitchFamily="34" charset="0"/>
                <a:ea typeface="Verdana" panose="020B0604030504040204" pitchFamily="34" charset="0"/>
                <a:cs typeface="Helvetica" panose="020B0604020202020204" pitchFamily="34" charset="0"/>
              </a:rPr>
              <a:t>Cessations d’activités agricoles dans l’Hérault</a:t>
            </a:r>
            <a:endParaRPr lang="fr-FR" altLang="fr-FR" sz="180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435609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9632" y="332656"/>
            <a:ext cx="8136904" cy="369332"/>
          </a:xfrm>
          <a:prstGeom prst="rect">
            <a:avLst/>
          </a:prstGeom>
        </p:spPr>
        <p:txBody>
          <a:bodyPr wrap="square">
            <a:spAutoFit/>
          </a:bodyPr>
          <a:lstStyle/>
          <a:p>
            <a:r>
              <a:rPr lang="fr-FR" b="1" dirty="0" smtClean="0">
                <a:latin typeface="Helvetica" panose="020B0604020202020204" pitchFamily="34" charset="0"/>
                <a:cs typeface="Helvetica" panose="020B0604020202020204" pitchFamily="34" charset="0"/>
              </a:rPr>
              <a:t>AFOM synthétique de l’installation agricole dans l’Hérault</a:t>
            </a:r>
            <a:endParaRPr lang="fr-FR" b="1" dirty="0">
              <a:latin typeface="Helvetica" panose="020B0604020202020204" pitchFamily="34" charset="0"/>
              <a:cs typeface="Helvetica" panose="020B0604020202020204" pitchFamily="34" charset="0"/>
            </a:endParaRPr>
          </a:p>
        </p:txBody>
      </p:sp>
      <p:pic>
        <p:nvPicPr>
          <p:cNvPr id="5"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874" y="667191"/>
            <a:ext cx="6264696" cy="598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75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31640" y="222986"/>
            <a:ext cx="6671592" cy="646331"/>
          </a:xfrm>
          <a:prstGeom prst="rect">
            <a:avLst/>
          </a:prstGeom>
        </p:spPr>
        <p:txBody>
          <a:bodyPr wrap="square">
            <a:spAutoFit/>
          </a:bodyPr>
          <a:lstStyle/>
          <a:p>
            <a:pPr lvl="0"/>
            <a:r>
              <a:rPr lang="fr-FR" b="1" dirty="0" smtClean="0">
                <a:latin typeface="Helvetica" panose="020B0604020202020204" pitchFamily="34" charset="0"/>
                <a:cs typeface="Helvetica" panose="020B0604020202020204" pitchFamily="34" charset="0"/>
              </a:rPr>
              <a:t>Dynamique d’installations d’entreprises agricoles, Hérault 2003-2019 et projections 2030</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0505"/>
          <a:stretch/>
        </p:blipFill>
        <p:spPr bwMode="auto">
          <a:xfrm>
            <a:off x="856418" y="1052736"/>
            <a:ext cx="7459998" cy="5121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35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392" y="2884874"/>
            <a:ext cx="8280920" cy="461665"/>
          </a:xfrm>
          <a:prstGeom prst="rect">
            <a:avLst/>
          </a:prstGeom>
        </p:spPr>
        <p:txBody>
          <a:bodyPr wrap="square">
            <a:spAutoFit/>
          </a:bodyPr>
          <a:lstStyle/>
          <a:p>
            <a:pPr algn="ctr"/>
            <a:r>
              <a:rPr lang="fr-FR" sz="2400" b="1" dirty="0" smtClean="0">
                <a:latin typeface="Helvetica" panose="020B0604020202020204" pitchFamily="34" charset="0"/>
                <a:cs typeface="Helvetica" panose="020B0604020202020204" pitchFamily="34" charset="0"/>
              </a:rPr>
              <a:t>Emplois dans les entreprises</a:t>
            </a:r>
            <a:endParaRPr lang="fr-FR" sz="2400" dirty="0" smtClean="0">
              <a:latin typeface="Helvetica" panose="020B0604020202020204" pitchFamily="34" charset="0"/>
              <a:cs typeface="Helvetica" panose="020B0604020202020204" pitchFamily="34" charset="0"/>
            </a:endParaRPr>
          </a:p>
        </p:txBody>
      </p:sp>
      <p:pic>
        <p:nvPicPr>
          <p:cNvPr id="6"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5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46" r="10945" b="8628"/>
          <a:stretch/>
        </p:blipFill>
        <p:spPr bwMode="auto">
          <a:xfrm>
            <a:off x="490961" y="1340145"/>
            <a:ext cx="7333699" cy="483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36228" y="192209"/>
            <a:ext cx="8039744" cy="646331"/>
          </a:xfrm>
          <a:prstGeom prst="rect">
            <a:avLst/>
          </a:prstGeom>
        </p:spPr>
        <p:txBody>
          <a:bodyPr wrap="square">
            <a:spAutoFit/>
          </a:bodyPr>
          <a:lstStyle/>
          <a:p>
            <a:pPr lvl="0"/>
            <a:r>
              <a:rPr lang="fr-FR" b="1" dirty="0" smtClean="0">
                <a:latin typeface="Helvetica" panose="020B0604020202020204" pitchFamily="34" charset="0"/>
                <a:cs typeface="Helvetica" panose="020B0604020202020204" pitchFamily="34" charset="0"/>
              </a:rPr>
              <a:t>Salariés d’entreprises agricoles, Hérault 2003-2020</a:t>
            </a:r>
          </a:p>
          <a:p>
            <a:pPr lvl="0"/>
            <a:r>
              <a:rPr lang="fr-FR" b="1" dirty="0">
                <a:latin typeface="Helvetica" panose="020B0604020202020204" pitchFamily="34" charset="0"/>
                <a:cs typeface="Helvetica" panose="020B0604020202020204" pitchFamily="34" charset="0"/>
              </a:rPr>
              <a:t>e</a:t>
            </a:r>
            <a:r>
              <a:rPr lang="fr-FR" b="1" dirty="0" smtClean="0">
                <a:latin typeface="Helvetica" panose="020B0604020202020204" pitchFamily="34" charset="0"/>
                <a:cs typeface="Helvetica" panose="020B0604020202020204" pitchFamily="34" charset="0"/>
              </a:rPr>
              <a:t>t projections 2030</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811" y="3928467"/>
            <a:ext cx="3438525" cy="1228725"/>
          </a:xfrm>
          <a:prstGeom prst="rect">
            <a:avLst/>
          </a:prstGeom>
          <a:solidFill>
            <a:schemeClr val="bg1"/>
          </a:solidFill>
          <a:ln>
            <a:noFill/>
          </a:ln>
          <a:effectLst/>
          <a:extLst/>
        </p:spPr>
      </p:pic>
      <p:pic>
        <p:nvPicPr>
          <p:cNvPr id="6" name="Picture 2" descr="C:\Users\CHAVEY\Desktop\PADH\PADH 2030\2. COPAD institutionnel\Logo\PADH2030-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6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235638"/>
            <a:ext cx="7884368" cy="646331"/>
          </a:xfrm>
          <a:prstGeom prst="rect">
            <a:avLst/>
          </a:prstGeom>
        </p:spPr>
        <p:txBody>
          <a:bodyPr wrap="square">
            <a:spAutoFit/>
          </a:bodyPr>
          <a:lstStyle/>
          <a:p>
            <a:pPr lvl="0"/>
            <a:r>
              <a:rPr lang="fr-FR" b="1" dirty="0" smtClean="0">
                <a:latin typeface="Helvetica" panose="020B0604020202020204" pitchFamily="34" charset="0"/>
                <a:cs typeface="Helvetica" panose="020B0604020202020204" pitchFamily="34" charset="0"/>
              </a:rPr>
              <a:t>Emplois conjoints collaborateurs et salariés d’ETA, Hérault 2003-2020</a:t>
            </a:r>
          </a:p>
          <a:p>
            <a:pPr lvl="0"/>
            <a:r>
              <a:rPr lang="fr-FR" b="1" dirty="0" smtClean="0">
                <a:latin typeface="Helvetica" panose="020B0604020202020204" pitchFamily="34" charset="0"/>
                <a:cs typeface="Helvetica" panose="020B0604020202020204" pitchFamily="34" charset="0"/>
              </a:rPr>
              <a:t>et projections 2030 </a:t>
            </a:r>
          </a:p>
        </p:txBody>
      </p:sp>
      <p:pic>
        <p:nvPicPr>
          <p:cNvPr id="4"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8604" b="6350"/>
          <a:stretch/>
        </p:blipFill>
        <p:spPr bwMode="auto">
          <a:xfrm>
            <a:off x="395536" y="1282412"/>
            <a:ext cx="7908828" cy="487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532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392" y="2884874"/>
            <a:ext cx="8280920" cy="461665"/>
          </a:xfrm>
          <a:prstGeom prst="rect">
            <a:avLst/>
          </a:prstGeom>
        </p:spPr>
        <p:txBody>
          <a:bodyPr wrap="square">
            <a:spAutoFit/>
          </a:bodyPr>
          <a:lstStyle/>
          <a:p>
            <a:pPr algn="ctr"/>
            <a:r>
              <a:rPr lang="fr-FR" sz="2400" b="1" dirty="0" smtClean="0">
                <a:latin typeface="Helvetica" panose="020B0604020202020204" pitchFamily="34" charset="0"/>
                <a:cs typeface="Helvetica" panose="020B0604020202020204" pitchFamily="34" charset="0"/>
              </a:rPr>
              <a:t>Produit et revenu des entreprises</a:t>
            </a:r>
            <a:endParaRPr lang="fr-FR" sz="2400" dirty="0" smtClean="0">
              <a:latin typeface="Helvetica" panose="020B0604020202020204" pitchFamily="34" charset="0"/>
              <a:cs typeface="Helvetica" panose="020B0604020202020204" pitchFamily="34" charset="0"/>
            </a:endParaRPr>
          </a:p>
        </p:txBody>
      </p:sp>
      <p:pic>
        <p:nvPicPr>
          <p:cNvPr id="6"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92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700808"/>
            <a:ext cx="8629105" cy="3785652"/>
          </a:xfrm>
          <a:prstGeom prst="rect">
            <a:avLst/>
          </a:prstGeom>
          <a:solidFill>
            <a:schemeClr val="bg1">
              <a:alpha val="10000"/>
            </a:schemeClr>
          </a:solidFill>
        </p:spPr>
        <p:txBody>
          <a:bodyPr wrap="square">
            <a:spAutoFit/>
          </a:bodyPr>
          <a:lstStyle/>
          <a:p>
            <a:pPr>
              <a:buClrTx/>
              <a:buSzTx/>
              <a:defRPr/>
            </a:pPr>
            <a:r>
              <a:rPr lang="fr-FR" sz="2000" dirty="0" smtClean="0">
                <a:latin typeface="Helvetica" panose="020B0604020202020204" pitchFamily="34" charset="0"/>
                <a:ea typeface="MS PGothic" pitchFamily="34" charset="-128"/>
                <a:cs typeface="Helvetica" panose="020B0604020202020204" pitchFamily="34" charset="0"/>
              </a:rPr>
              <a:t>Le PADH vise a définir </a:t>
            </a:r>
            <a:r>
              <a:rPr lang="fr-FR" sz="2000" b="1" dirty="0" smtClean="0">
                <a:latin typeface="Helvetica" panose="020B0604020202020204" pitchFamily="34" charset="0"/>
                <a:ea typeface="MS PGothic" pitchFamily="34" charset="-128"/>
                <a:cs typeface="Helvetica" panose="020B0604020202020204" pitchFamily="34" charset="0"/>
              </a:rPr>
              <a:t>une vision pour l’agriculture héraultaise à l’horizon 2030</a:t>
            </a:r>
            <a:r>
              <a:rPr lang="fr-FR" sz="2000" dirty="0" smtClean="0">
                <a:latin typeface="Helvetica" panose="020B0604020202020204" pitchFamily="34" charset="0"/>
                <a:ea typeface="MS PGothic" pitchFamily="34" charset="-128"/>
                <a:cs typeface="Helvetica" panose="020B0604020202020204" pitchFamily="34" charset="0"/>
              </a:rPr>
              <a:t>, un programme d’action et des moyens pour l’atteindre</a:t>
            </a:r>
          </a:p>
          <a:p>
            <a:pPr>
              <a:buClrTx/>
              <a:buSzTx/>
              <a:defRPr/>
            </a:pPr>
            <a:endParaRPr lang="fr-FR" sz="2000" dirty="0" smtClean="0">
              <a:latin typeface="Helvetica" panose="020B0604020202020204" pitchFamily="34" charset="0"/>
              <a:ea typeface="MS PGothic" pitchFamily="34" charset="-128"/>
              <a:cs typeface="Helvetica" panose="020B0604020202020204" pitchFamily="34" charset="0"/>
            </a:endParaRPr>
          </a:p>
          <a:p>
            <a:pPr>
              <a:buClrTx/>
              <a:buSzTx/>
              <a:defRPr/>
            </a:pPr>
            <a:endParaRPr lang="fr-FR" sz="2000" b="1" dirty="0">
              <a:latin typeface="Helvetica" panose="020B0604020202020204" pitchFamily="34" charset="0"/>
              <a:ea typeface="MS PGothic" pitchFamily="34" charset="-128"/>
              <a:cs typeface="Helvetica" panose="020B0604020202020204" pitchFamily="34" charset="0"/>
            </a:endParaRPr>
          </a:p>
          <a:p>
            <a:pPr>
              <a:buClrTx/>
              <a:buSzTx/>
              <a:defRPr/>
            </a:pPr>
            <a:r>
              <a:rPr lang="fr-FR" sz="2000" dirty="0" smtClean="0">
                <a:latin typeface="Helvetica" panose="020B0604020202020204" pitchFamily="34" charset="0"/>
                <a:ea typeface="MS PGothic" pitchFamily="34" charset="-128"/>
                <a:cs typeface="Helvetica" panose="020B0604020202020204" pitchFamily="34" charset="0"/>
              </a:rPr>
              <a:t>Il est structuré autour de </a:t>
            </a:r>
            <a:r>
              <a:rPr lang="fr-FR" sz="2000" b="1" dirty="0" smtClean="0">
                <a:latin typeface="Helvetica" panose="020B0604020202020204" pitchFamily="34" charset="0"/>
                <a:ea typeface="MS PGothic" pitchFamily="34" charset="-128"/>
                <a:cs typeface="Helvetica" panose="020B0604020202020204" pitchFamily="34" charset="0"/>
              </a:rPr>
              <a:t>3 axes stratégiques :</a:t>
            </a:r>
          </a:p>
          <a:p>
            <a:pPr marL="857250" lvl="1" indent="-400050">
              <a:buFont typeface="+mj-lt"/>
              <a:buAutoNum type="romanUcPeriod"/>
              <a:defRPr/>
            </a:pPr>
            <a:r>
              <a:rPr lang="fr-FR" sz="2000" dirty="0" smtClean="0">
                <a:solidFill>
                  <a:srgbClr val="006600"/>
                </a:solidFill>
                <a:latin typeface="Helvetica" panose="020B0604020202020204" pitchFamily="34" charset="0"/>
                <a:ea typeface="MS PGothic" pitchFamily="34" charset="-128"/>
                <a:cs typeface="Helvetica" panose="020B0604020202020204" pitchFamily="34" charset="0"/>
              </a:rPr>
              <a:t>Préserver </a:t>
            </a:r>
            <a:r>
              <a:rPr lang="fr-FR" sz="2000" dirty="0">
                <a:solidFill>
                  <a:srgbClr val="006600"/>
                </a:solidFill>
                <a:latin typeface="Helvetica" panose="020B0604020202020204" pitchFamily="34" charset="0"/>
                <a:ea typeface="MS PGothic" pitchFamily="34" charset="-128"/>
                <a:cs typeface="Helvetica" panose="020B0604020202020204" pitchFamily="34" charset="0"/>
              </a:rPr>
              <a:t>les ressources productives « hommes, terres et eau »</a:t>
            </a:r>
          </a:p>
          <a:p>
            <a:pPr marL="857250" lvl="1" indent="-400050">
              <a:buFont typeface="+mj-lt"/>
              <a:buAutoNum type="romanUcPeriod"/>
              <a:defRPr/>
            </a:pPr>
            <a:r>
              <a:rPr lang="fr-FR" sz="2000" dirty="0" smtClean="0">
                <a:solidFill>
                  <a:srgbClr val="002060"/>
                </a:solidFill>
                <a:latin typeface="Helvetica" panose="020B0604020202020204" pitchFamily="34" charset="0"/>
                <a:ea typeface="MS PGothic" pitchFamily="34" charset="-128"/>
                <a:cs typeface="Helvetica" panose="020B0604020202020204" pitchFamily="34" charset="0"/>
              </a:rPr>
              <a:t>Consolider </a:t>
            </a:r>
            <a:r>
              <a:rPr lang="fr-FR" sz="2000" dirty="0">
                <a:solidFill>
                  <a:srgbClr val="002060"/>
                </a:solidFill>
                <a:latin typeface="Helvetica" panose="020B0604020202020204" pitchFamily="34" charset="0"/>
                <a:ea typeface="MS PGothic" pitchFamily="34" charset="-128"/>
                <a:cs typeface="Helvetica" panose="020B0604020202020204" pitchFamily="34" charset="0"/>
              </a:rPr>
              <a:t>ses </a:t>
            </a:r>
            <a:r>
              <a:rPr lang="fr-FR" sz="2000" dirty="0" smtClean="0">
                <a:solidFill>
                  <a:srgbClr val="002060"/>
                </a:solidFill>
                <a:latin typeface="Helvetica" panose="020B0604020202020204" pitchFamily="34" charset="0"/>
                <a:ea typeface="MS PGothic" pitchFamily="34" charset="-128"/>
                <a:cs typeface="Helvetica" panose="020B0604020202020204" pitchFamily="34" charset="0"/>
              </a:rPr>
              <a:t>marchés et répondre </a:t>
            </a:r>
            <a:r>
              <a:rPr lang="fr-FR" sz="2000" dirty="0">
                <a:solidFill>
                  <a:srgbClr val="002060"/>
                </a:solidFill>
                <a:latin typeface="Helvetica" panose="020B0604020202020204" pitchFamily="34" charset="0"/>
                <a:ea typeface="MS PGothic" pitchFamily="34" charset="-128"/>
                <a:cs typeface="Helvetica" panose="020B0604020202020204" pitchFamily="34" charset="0"/>
              </a:rPr>
              <a:t>aux attentes sociétales </a:t>
            </a:r>
          </a:p>
          <a:p>
            <a:pPr marL="857250" lvl="1" indent="-400050">
              <a:buFont typeface="+mj-lt"/>
              <a:buAutoNum type="romanUcPeriod"/>
              <a:defRPr/>
            </a:pPr>
            <a:r>
              <a:rPr lang="fr-FR" sz="2000" dirty="0" smtClean="0">
                <a:solidFill>
                  <a:srgbClr val="FF0000"/>
                </a:solidFill>
                <a:latin typeface="Helvetica" panose="020B0604020202020204" pitchFamily="34" charset="0"/>
                <a:ea typeface="MS PGothic" pitchFamily="34" charset="-128"/>
                <a:cs typeface="Helvetica" panose="020B0604020202020204" pitchFamily="34" charset="0"/>
              </a:rPr>
              <a:t>S’adapter </a:t>
            </a:r>
            <a:r>
              <a:rPr lang="fr-FR" sz="2000" dirty="0">
                <a:solidFill>
                  <a:srgbClr val="FF0000"/>
                </a:solidFill>
                <a:latin typeface="Helvetica" panose="020B0604020202020204" pitchFamily="34" charset="0"/>
                <a:ea typeface="MS PGothic" pitchFamily="34" charset="-128"/>
                <a:cs typeface="Helvetica" panose="020B0604020202020204" pitchFamily="34" charset="0"/>
              </a:rPr>
              <a:t>au changement </a:t>
            </a:r>
            <a:r>
              <a:rPr lang="fr-FR" sz="2000" dirty="0" smtClean="0">
                <a:solidFill>
                  <a:srgbClr val="FF0000"/>
                </a:solidFill>
                <a:latin typeface="Helvetica" panose="020B0604020202020204" pitchFamily="34" charset="0"/>
                <a:ea typeface="MS PGothic" pitchFamily="34" charset="-128"/>
                <a:cs typeface="Helvetica" panose="020B0604020202020204" pitchFamily="34" charset="0"/>
              </a:rPr>
              <a:t>climatique</a:t>
            </a:r>
          </a:p>
          <a:p>
            <a:pPr marL="400050" indent="-400050">
              <a:buClrTx/>
              <a:buSzTx/>
              <a:buFont typeface="+mj-lt"/>
              <a:buAutoNum type="romanUcPeriod"/>
              <a:defRPr/>
            </a:pPr>
            <a:endParaRPr lang="fr-FR" sz="2000" b="1" dirty="0" smtClean="0">
              <a:solidFill>
                <a:srgbClr val="FF0000"/>
              </a:solidFill>
              <a:latin typeface="Helvetica" panose="020B0604020202020204" pitchFamily="34" charset="0"/>
              <a:ea typeface="MS PGothic" pitchFamily="34" charset="-128"/>
              <a:cs typeface="Helvetica" panose="020B0604020202020204" pitchFamily="34" charset="0"/>
            </a:endParaRPr>
          </a:p>
          <a:p>
            <a:pPr marL="400050" indent="-400050">
              <a:buClrTx/>
              <a:buSzTx/>
              <a:buFont typeface="+mj-lt"/>
              <a:buAutoNum type="romanUcPeriod"/>
              <a:defRPr/>
            </a:pPr>
            <a:endParaRPr lang="fr-FR" sz="2000" b="1" dirty="0">
              <a:solidFill>
                <a:srgbClr val="FF0000"/>
              </a:solidFill>
              <a:latin typeface="Helvetica" panose="020B0604020202020204" pitchFamily="34" charset="0"/>
              <a:ea typeface="MS PGothic" pitchFamily="34" charset="-128"/>
              <a:cs typeface="Helvetica" panose="020B0604020202020204" pitchFamily="34" charset="0"/>
            </a:endParaRPr>
          </a:p>
          <a:p>
            <a:pPr>
              <a:buClrTx/>
              <a:buSzTx/>
              <a:defRPr/>
            </a:pPr>
            <a:r>
              <a:rPr lang="fr-FR" sz="2000" dirty="0" smtClean="0">
                <a:latin typeface="Helvetica" panose="020B0604020202020204" pitchFamily="34" charset="0"/>
                <a:ea typeface="MS PGothic" pitchFamily="34" charset="-128"/>
                <a:cs typeface="Helvetica" panose="020B0604020202020204" pitchFamily="34" charset="0"/>
              </a:rPr>
              <a:t>Son élaboration repose sur des </a:t>
            </a:r>
            <a:r>
              <a:rPr lang="fr-FR" sz="2000" b="1" dirty="0" smtClean="0">
                <a:latin typeface="Helvetica" panose="020B0604020202020204" pitchFamily="34" charset="0"/>
                <a:ea typeface="MS PGothic" pitchFamily="34" charset="-128"/>
                <a:cs typeface="Helvetica" panose="020B0604020202020204" pitchFamily="34" charset="0"/>
              </a:rPr>
              <a:t>ateliers « filières » </a:t>
            </a:r>
            <a:r>
              <a:rPr lang="fr-FR" sz="2000" dirty="0" smtClean="0">
                <a:latin typeface="Helvetica" panose="020B0604020202020204" pitchFamily="34" charset="0"/>
                <a:ea typeface="MS PGothic" pitchFamily="34" charset="-128"/>
                <a:cs typeface="Helvetica" panose="020B0604020202020204" pitchFamily="34" charset="0"/>
              </a:rPr>
              <a:t>(viticulture, grandes cultures, </a:t>
            </a:r>
            <a:r>
              <a:rPr lang="fr-FR" sz="2000" dirty="0" err="1" smtClean="0">
                <a:latin typeface="Helvetica" panose="020B0604020202020204" pitchFamily="34" charset="0"/>
                <a:ea typeface="MS PGothic" pitchFamily="34" charset="-128"/>
                <a:cs typeface="Helvetica" panose="020B0604020202020204" pitchFamily="34" charset="0"/>
              </a:rPr>
              <a:t>hortus</a:t>
            </a:r>
            <a:r>
              <a:rPr lang="fr-FR" sz="2000" dirty="0" smtClean="0">
                <a:latin typeface="Helvetica" panose="020B0604020202020204" pitchFamily="34" charset="0"/>
                <a:ea typeface="MS PGothic" pitchFamily="34" charset="-128"/>
                <a:cs typeface="Helvetica" panose="020B0604020202020204" pitchFamily="34" charset="0"/>
              </a:rPr>
              <a:t>, élevages) </a:t>
            </a:r>
            <a:r>
              <a:rPr lang="fr-FR" sz="2000" b="1" dirty="0" smtClean="0">
                <a:latin typeface="Helvetica" panose="020B0604020202020204" pitchFamily="34" charset="0"/>
                <a:ea typeface="MS PGothic" pitchFamily="34" charset="-128"/>
                <a:cs typeface="Helvetica" panose="020B0604020202020204" pitchFamily="34" charset="0"/>
              </a:rPr>
              <a:t>et transversaux </a:t>
            </a:r>
            <a:r>
              <a:rPr lang="fr-FR" sz="2000" dirty="0" smtClean="0">
                <a:latin typeface="Helvetica" panose="020B0604020202020204" pitchFamily="34" charset="0"/>
                <a:ea typeface="MS PGothic" pitchFamily="34" charset="-128"/>
                <a:cs typeface="Helvetica" panose="020B0604020202020204" pitchFamily="34" charset="0"/>
              </a:rPr>
              <a:t>(territoires, entreprises)</a:t>
            </a:r>
            <a:endParaRPr lang="fr-FR" sz="2000" dirty="0">
              <a:latin typeface="Helvetica" panose="020B0604020202020204" pitchFamily="34" charset="0"/>
              <a:ea typeface="MS PGothic" pitchFamily="34" charset="-128"/>
              <a:cs typeface="Helvetica" panose="020B0604020202020204" pitchFamily="34" charset="0"/>
            </a:endParaRPr>
          </a:p>
        </p:txBody>
      </p:sp>
      <p:sp>
        <p:nvSpPr>
          <p:cNvPr id="12" name="Text Box 2"/>
          <p:cNvSpPr txBox="1">
            <a:spLocks noChangeArrowheads="1"/>
          </p:cNvSpPr>
          <p:nvPr/>
        </p:nvSpPr>
        <p:spPr bwMode="auto">
          <a:xfrm>
            <a:off x="1266973" y="300858"/>
            <a:ext cx="7877027" cy="463846"/>
          </a:xfrm>
          <a:prstGeom prst="rect">
            <a:avLst/>
          </a:prstGeom>
          <a:noFill/>
          <a:ln>
            <a:noFill/>
          </a:ln>
          <a:effectLs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Times New Roman" pitchFamily="16" charset="0"/>
                <a:cs typeface="Times New Roman" pitchFamily="16" charset="0"/>
              </a:defRPr>
            </a:lvl9pPr>
          </a:lstStyle>
          <a:p>
            <a:pPr>
              <a:buClrTx/>
              <a:buSzTx/>
              <a:buFontTx/>
              <a:buNone/>
              <a:defRPr/>
            </a:pPr>
            <a:r>
              <a:rPr lang="fr-FR" altLang="fr-FR" b="1" dirty="0" smtClean="0">
                <a:solidFill>
                  <a:srgbClr val="000000"/>
                </a:solidFill>
                <a:latin typeface="Helvetica" panose="020B0604020202020204" pitchFamily="34" charset="0"/>
                <a:ea typeface="Verdana" panose="020B0604030504040204" pitchFamily="34" charset="0"/>
                <a:cs typeface="Helvetica" panose="020B0604020202020204" pitchFamily="34" charset="0"/>
              </a:rPr>
              <a:t>Le Projet Agricole Départemental Hérault 2030</a:t>
            </a:r>
          </a:p>
        </p:txBody>
      </p:sp>
      <p:pic>
        <p:nvPicPr>
          <p:cNvPr id="24"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60648"/>
            <a:ext cx="1007294"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239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03" y="1628800"/>
            <a:ext cx="7340778" cy="2862322"/>
          </a:xfrm>
          <a:prstGeom prst="rect">
            <a:avLst/>
          </a:prstGeom>
        </p:spPr>
        <p:txBody>
          <a:bodyPr wrap="square">
            <a:spAutoFit/>
          </a:bodyPr>
          <a:lstStyle/>
          <a:p>
            <a:pPr lvl="0"/>
            <a:r>
              <a:rPr lang="fr-FR" sz="2000" dirty="0" smtClean="0">
                <a:latin typeface="Helvetica" panose="020B0604020202020204" pitchFamily="34" charset="0"/>
                <a:cs typeface="Helvetica" panose="020B0604020202020204" pitchFamily="34" charset="0"/>
              </a:rPr>
              <a:t>Le </a:t>
            </a:r>
            <a:r>
              <a:rPr lang="fr-FR" sz="2000" b="1" dirty="0">
                <a:latin typeface="Helvetica" panose="020B0604020202020204" pitchFamily="34" charset="0"/>
                <a:cs typeface="Helvetica" panose="020B0604020202020204" pitchFamily="34" charset="0"/>
              </a:rPr>
              <a:t>revenu</a:t>
            </a:r>
            <a:r>
              <a:rPr lang="fr-FR" sz="2000" dirty="0">
                <a:latin typeface="Helvetica" panose="020B0604020202020204" pitchFamily="34" charset="0"/>
                <a:cs typeface="Helvetica" panose="020B0604020202020204" pitchFamily="34" charset="0"/>
              </a:rPr>
              <a:t> des exploitants </a:t>
            </a:r>
            <a:r>
              <a:rPr lang="fr-FR" sz="2000" dirty="0" smtClean="0">
                <a:latin typeface="Helvetica" panose="020B0604020202020204" pitchFamily="34" charset="0"/>
                <a:cs typeface="Helvetica" panose="020B0604020202020204" pitchFamily="34" charset="0"/>
              </a:rPr>
              <a:t>repose sur plusieurs  variables</a:t>
            </a:r>
          </a:p>
          <a:p>
            <a:pPr marL="285750" lvl="0" indent="-285750">
              <a:buFont typeface="Arial" panose="020B0604020202020204" pitchFamily="34" charset="0"/>
              <a:buChar char="•"/>
            </a:pPr>
            <a:r>
              <a:rPr lang="fr-FR" sz="2000" dirty="0" smtClean="0">
                <a:latin typeface="Helvetica" panose="020B0604020202020204" pitchFamily="34" charset="0"/>
                <a:cs typeface="Helvetica" panose="020B0604020202020204" pitchFamily="34" charset="0"/>
              </a:rPr>
              <a:t>Rendements</a:t>
            </a:r>
          </a:p>
          <a:p>
            <a:pPr marL="285750" lvl="0" indent="-285750">
              <a:buFont typeface="Arial" panose="020B0604020202020204" pitchFamily="34" charset="0"/>
              <a:buChar char="•"/>
            </a:pPr>
            <a:r>
              <a:rPr lang="fr-FR" sz="2000" dirty="0" smtClean="0">
                <a:latin typeface="Helvetica" panose="020B0604020202020204" pitchFamily="34" charset="0"/>
                <a:cs typeface="Helvetica" panose="020B0604020202020204" pitchFamily="34" charset="0"/>
              </a:rPr>
              <a:t>Valeur </a:t>
            </a:r>
            <a:r>
              <a:rPr lang="fr-FR" sz="2000" dirty="0">
                <a:latin typeface="Helvetica" panose="020B0604020202020204" pitchFamily="34" charset="0"/>
                <a:cs typeface="Helvetica" panose="020B0604020202020204" pitchFamily="34" charset="0"/>
              </a:rPr>
              <a:t>ajoutée de la </a:t>
            </a:r>
            <a:r>
              <a:rPr lang="fr-FR" sz="2000" dirty="0" smtClean="0">
                <a:latin typeface="Helvetica" panose="020B0604020202020204" pitchFamily="34" charset="0"/>
                <a:cs typeface="Helvetica" panose="020B0604020202020204" pitchFamily="34" charset="0"/>
              </a:rPr>
              <a:t>production</a:t>
            </a:r>
          </a:p>
          <a:p>
            <a:pPr marL="285750" lvl="0" indent="-285750">
              <a:buFont typeface="Arial" panose="020B0604020202020204" pitchFamily="34" charset="0"/>
              <a:buChar char="•"/>
            </a:pPr>
            <a:r>
              <a:rPr lang="fr-FR" sz="2000" dirty="0">
                <a:latin typeface="Helvetica" panose="020B0604020202020204" pitchFamily="34" charset="0"/>
                <a:cs typeface="Helvetica" panose="020B0604020202020204" pitchFamily="34" charset="0"/>
              </a:rPr>
              <a:t>C</a:t>
            </a:r>
            <a:r>
              <a:rPr lang="fr-FR" sz="2000" dirty="0" smtClean="0">
                <a:latin typeface="Helvetica" panose="020B0604020202020204" pitchFamily="34" charset="0"/>
                <a:cs typeface="Helvetica" panose="020B0604020202020204" pitchFamily="34" charset="0"/>
              </a:rPr>
              <a:t>oûts </a:t>
            </a:r>
            <a:r>
              <a:rPr lang="fr-FR" sz="2000" dirty="0">
                <a:latin typeface="Helvetica" panose="020B0604020202020204" pitchFamily="34" charset="0"/>
                <a:cs typeface="Helvetica" panose="020B0604020202020204" pitchFamily="34" charset="0"/>
              </a:rPr>
              <a:t>de </a:t>
            </a:r>
            <a:r>
              <a:rPr lang="fr-FR" sz="2000" dirty="0" smtClean="0">
                <a:latin typeface="Helvetica" panose="020B0604020202020204" pitchFamily="34" charset="0"/>
                <a:cs typeface="Helvetica" panose="020B0604020202020204" pitchFamily="34" charset="0"/>
              </a:rPr>
              <a:t>productions</a:t>
            </a:r>
          </a:p>
          <a:p>
            <a:pPr marL="285750" lvl="0" indent="-285750">
              <a:buFont typeface="Arial" panose="020B0604020202020204" pitchFamily="34" charset="0"/>
              <a:buChar char="•"/>
            </a:pPr>
            <a:r>
              <a:rPr lang="fr-FR" sz="2000" dirty="0" smtClean="0">
                <a:latin typeface="Helvetica" panose="020B0604020202020204" pitchFamily="34" charset="0"/>
                <a:cs typeface="Helvetica" panose="020B0604020202020204" pitchFamily="34" charset="0"/>
              </a:rPr>
              <a:t>Diversification :</a:t>
            </a:r>
          </a:p>
          <a:p>
            <a:pPr marL="742950" lvl="1" indent="-285750">
              <a:buFont typeface="Arial" panose="020B0604020202020204" pitchFamily="34" charset="0"/>
              <a:buChar char="•"/>
            </a:pPr>
            <a:r>
              <a:rPr lang="fr-FR" sz="2000" dirty="0" smtClean="0">
                <a:latin typeface="Helvetica" panose="020B0604020202020204" pitchFamily="34" charset="0"/>
                <a:cs typeface="Helvetica" panose="020B0604020202020204" pitchFamily="34" charset="0"/>
              </a:rPr>
              <a:t>des productions</a:t>
            </a:r>
          </a:p>
          <a:p>
            <a:pPr marL="742950" lvl="1" indent="-285750">
              <a:buFont typeface="Arial" panose="020B0604020202020204" pitchFamily="34" charset="0"/>
              <a:buChar char="•"/>
            </a:pPr>
            <a:r>
              <a:rPr lang="fr-FR" sz="2000" dirty="0" smtClean="0">
                <a:latin typeface="Helvetica" panose="020B0604020202020204" pitchFamily="34" charset="0"/>
                <a:cs typeface="Helvetica" panose="020B0604020202020204" pitchFamily="34" charset="0"/>
              </a:rPr>
              <a:t>des circuits de commercialisation</a:t>
            </a:r>
          </a:p>
          <a:p>
            <a:pPr marL="742950" lvl="1" indent="-285750">
              <a:buFont typeface="Arial" panose="020B0604020202020204" pitchFamily="34" charset="0"/>
              <a:buChar char="•"/>
            </a:pPr>
            <a:r>
              <a:rPr lang="fr-FR" sz="2000" dirty="0">
                <a:latin typeface="Helvetica" panose="020B0604020202020204" pitchFamily="34" charset="0"/>
                <a:cs typeface="Helvetica" panose="020B0604020202020204" pitchFamily="34" charset="0"/>
              </a:rPr>
              <a:t>d</a:t>
            </a:r>
            <a:r>
              <a:rPr lang="fr-FR" sz="2000" dirty="0" smtClean="0">
                <a:latin typeface="Helvetica" panose="020B0604020202020204" pitchFamily="34" charset="0"/>
                <a:cs typeface="Helvetica" panose="020B0604020202020204" pitchFamily="34" charset="0"/>
              </a:rPr>
              <a:t>es activités et sources de financements</a:t>
            </a:r>
          </a:p>
          <a:p>
            <a:pPr marL="285750" lvl="0" indent="-285750">
              <a:buFont typeface="Arial" panose="020B0604020202020204" pitchFamily="34" charset="0"/>
              <a:buChar char="•"/>
            </a:pPr>
            <a:r>
              <a:rPr lang="fr-FR" sz="2000" dirty="0" smtClean="0">
                <a:latin typeface="Helvetica" panose="020B0604020202020204" pitchFamily="34" charset="0"/>
                <a:cs typeface="Helvetica" panose="020B0604020202020204" pitchFamily="34" charset="0"/>
              </a:rPr>
              <a:t>…</a:t>
            </a:r>
            <a:endParaRPr lang="fr-FR" sz="2000" dirty="0">
              <a:latin typeface="Helvetica" panose="020B0604020202020204" pitchFamily="34" charset="0"/>
              <a:cs typeface="Helvetica" panose="020B0604020202020204" pitchFamily="34" charset="0"/>
            </a:endParaRPr>
          </a:p>
        </p:txBody>
      </p:sp>
      <p:sp>
        <p:nvSpPr>
          <p:cNvPr id="2" name="Rectangle 1"/>
          <p:cNvSpPr/>
          <p:nvPr/>
        </p:nvSpPr>
        <p:spPr>
          <a:xfrm>
            <a:off x="1259632" y="361486"/>
            <a:ext cx="7200800" cy="369332"/>
          </a:xfrm>
          <a:prstGeom prst="rect">
            <a:avLst/>
          </a:prstGeom>
        </p:spPr>
        <p:txBody>
          <a:bodyPr wrap="square">
            <a:spAutoFit/>
          </a:bodyPr>
          <a:lstStyle/>
          <a:p>
            <a:r>
              <a:rPr lang="fr-FR" b="1" dirty="0">
                <a:latin typeface="Helvetica" panose="020B0604020202020204" pitchFamily="34" charset="0"/>
                <a:cs typeface="Helvetica" panose="020B0604020202020204" pitchFamily="34" charset="0"/>
              </a:rPr>
              <a:t>R</a:t>
            </a:r>
            <a:r>
              <a:rPr lang="fr-FR" b="1" dirty="0" smtClean="0">
                <a:latin typeface="Helvetica" panose="020B0604020202020204" pitchFamily="34" charset="0"/>
                <a:cs typeface="Helvetica" panose="020B0604020202020204" pitchFamily="34" charset="0"/>
              </a:rPr>
              <a:t>evenu </a:t>
            </a:r>
            <a:r>
              <a:rPr lang="fr-FR" b="1" dirty="0">
                <a:latin typeface="Helvetica" panose="020B0604020202020204" pitchFamily="34" charset="0"/>
                <a:cs typeface="Helvetica" panose="020B0604020202020204" pitchFamily="34" charset="0"/>
              </a:rPr>
              <a:t>des exploitants </a:t>
            </a:r>
          </a:p>
        </p:txBody>
      </p:sp>
      <p:pic>
        <p:nvPicPr>
          <p:cNvPr id="5"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5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188640"/>
            <a:ext cx="7344816" cy="646331"/>
          </a:xfrm>
          <a:prstGeom prst="rect">
            <a:avLst/>
          </a:prstGeom>
        </p:spPr>
        <p:txBody>
          <a:bodyPr wrap="square">
            <a:spAutoFit/>
          </a:bodyPr>
          <a:lstStyle/>
          <a:p>
            <a:r>
              <a:rPr lang="fr-FR" b="1" dirty="0" smtClean="0">
                <a:latin typeface="Helvetica" panose="020B0604020202020204" pitchFamily="34" charset="0"/>
                <a:cs typeface="Helvetica" panose="020B0604020202020204" pitchFamily="34" charset="0"/>
              </a:rPr>
              <a:t>Valeur de la production </a:t>
            </a:r>
            <a:r>
              <a:rPr lang="fr-FR" b="1" dirty="0">
                <a:latin typeface="Helvetica" panose="020B0604020202020204" pitchFamily="34" charset="0"/>
                <a:cs typeface="Helvetica" panose="020B0604020202020204" pitchFamily="34" charset="0"/>
              </a:rPr>
              <a:t>agricole </a:t>
            </a:r>
            <a:r>
              <a:rPr lang="fr-FR" b="1" dirty="0" smtClean="0">
                <a:latin typeface="Helvetica" panose="020B0604020202020204" pitchFamily="34" charset="0"/>
                <a:cs typeface="Helvetica" panose="020B0604020202020204" pitchFamily="34" charset="0"/>
              </a:rPr>
              <a:t>héraultaise, 1990-2018 et projections 2030 </a:t>
            </a:r>
          </a:p>
        </p:txBody>
      </p:sp>
      <p:pic>
        <p:nvPicPr>
          <p:cNvPr id="5"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0002"/>
          <a:stretch/>
        </p:blipFill>
        <p:spPr bwMode="auto">
          <a:xfrm>
            <a:off x="827584" y="1295416"/>
            <a:ext cx="7313133" cy="478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031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392" y="2884874"/>
            <a:ext cx="8280920" cy="461665"/>
          </a:xfrm>
          <a:prstGeom prst="rect">
            <a:avLst/>
          </a:prstGeom>
        </p:spPr>
        <p:txBody>
          <a:bodyPr wrap="square">
            <a:spAutoFit/>
          </a:bodyPr>
          <a:lstStyle/>
          <a:p>
            <a:pPr algn="ctr"/>
            <a:r>
              <a:rPr lang="fr-FR" sz="2400" b="1" dirty="0" smtClean="0">
                <a:latin typeface="Helvetica" panose="020B0604020202020204" pitchFamily="34" charset="0"/>
                <a:cs typeface="Helvetica" panose="020B0604020202020204" pitchFamily="34" charset="0"/>
              </a:rPr>
              <a:t>Les entreprises dans les territoires</a:t>
            </a:r>
            <a:endParaRPr lang="fr-FR" sz="2400" dirty="0" smtClean="0">
              <a:latin typeface="Helvetica" panose="020B0604020202020204" pitchFamily="34" charset="0"/>
              <a:cs typeface="Helvetica" panose="020B0604020202020204" pitchFamily="34" charset="0"/>
            </a:endParaRPr>
          </a:p>
        </p:txBody>
      </p:sp>
      <p:pic>
        <p:nvPicPr>
          <p:cNvPr id="6"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250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574" y="332656"/>
            <a:ext cx="8155874" cy="369332"/>
          </a:xfrm>
          <a:prstGeom prst="rect">
            <a:avLst/>
          </a:prstGeom>
        </p:spPr>
        <p:txBody>
          <a:bodyPr wrap="square">
            <a:spAutoFit/>
          </a:bodyPr>
          <a:lstStyle/>
          <a:p>
            <a:r>
              <a:rPr lang="fr-FR" b="1" dirty="0" smtClean="0"/>
              <a:t>Présence des entreprises agricoles sur les territoires de l’Hérault</a:t>
            </a:r>
            <a:endParaRPr lang="fr-FR"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97" y="1963484"/>
            <a:ext cx="7265259" cy="462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9" y="765863"/>
            <a:ext cx="75130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788" y="740588"/>
            <a:ext cx="1277376" cy="1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389" y="701988"/>
            <a:ext cx="892869" cy="1040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9954" y="871461"/>
            <a:ext cx="446092" cy="98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52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322" y="2054116"/>
            <a:ext cx="8928174" cy="1815882"/>
          </a:xfrm>
          <a:prstGeom prst="rect">
            <a:avLst/>
          </a:prstGeom>
          <a:solidFill>
            <a:schemeClr val="bg1">
              <a:lumMod val="85000"/>
            </a:schemeClr>
          </a:solidFill>
        </p:spPr>
        <p:txBody>
          <a:bodyPr wrap="square">
            <a:spAutoFit/>
          </a:bodyPr>
          <a:lstStyle/>
          <a:p>
            <a:pPr algn="ctr"/>
            <a:r>
              <a:rPr lang="fr-FR" sz="2000" b="1" dirty="0" smtClean="0">
                <a:solidFill>
                  <a:schemeClr val="bg2">
                    <a:lumMod val="10000"/>
                  </a:schemeClr>
                </a:solidFill>
                <a:latin typeface="Helvetica" panose="020B0604020202020204" pitchFamily="34" charset="0"/>
                <a:cs typeface="Helvetica" panose="020B0604020202020204" pitchFamily="34" charset="0"/>
              </a:rPr>
              <a:t>Définir un </a:t>
            </a:r>
            <a:r>
              <a:rPr lang="fr-FR" sz="2400" b="1" dirty="0" smtClean="0">
                <a:solidFill>
                  <a:srgbClr val="008000"/>
                </a:solidFill>
                <a:latin typeface="Helvetica" panose="020B0604020202020204" pitchFamily="34" charset="0"/>
                <a:cs typeface="Helvetica" panose="020B0604020202020204" pitchFamily="34" charset="0"/>
              </a:rPr>
              <a:t>scenario partagé, souhaitable et réaliste</a:t>
            </a:r>
          </a:p>
          <a:p>
            <a:pPr algn="ctr"/>
            <a:endParaRPr lang="fr-FR" sz="2000" b="1" dirty="0" smtClean="0">
              <a:solidFill>
                <a:schemeClr val="bg2">
                  <a:lumMod val="10000"/>
                </a:schemeClr>
              </a:solidFill>
              <a:latin typeface="Helvetica" panose="020B0604020202020204" pitchFamily="34" charset="0"/>
              <a:cs typeface="Helvetica" panose="020B0604020202020204" pitchFamily="34" charset="0"/>
            </a:endParaRPr>
          </a:p>
          <a:p>
            <a:pPr algn="ctr"/>
            <a:r>
              <a:rPr lang="fr-FR" sz="2000" b="1" dirty="0" smtClean="0">
                <a:solidFill>
                  <a:schemeClr val="bg2">
                    <a:lumMod val="10000"/>
                  </a:schemeClr>
                </a:solidFill>
                <a:latin typeface="Helvetica" panose="020B0604020202020204" pitchFamily="34" charset="0"/>
                <a:cs typeface="Helvetica" panose="020B0604020202020204" pitchFamily="34" charset="0"/>
              </a:rPr>
              <a:t>pour les </a:t>
            </a:r>
            <a:r>
              <a:rPr lang="fr-FR" sz="2400" b="1" dirty="0" smtClean="0">
                <a:solidFill>
                  <a:srgbClr val="008000"/>
                </a:solidFill>
                <a:latin typeface="Helvetica" panose="020B0604020202020204" pitchFamily="34" charset="0"/>
                <a:cs typeface="Helvetica" panose="020B0604020202020204" pitchFamily="34" charset="0"/>
              </a:rPr>
              <a:t>entreprises agricoles héraultaises </a:t>
            </a:r>
          </a:p>
          <a:p>
            <a:pPr algn="ctr"/>
            <a:endParaRPr lang="fr-FR" sz="2000" b="1" dirty="0" smtClean="0">
              <a:solidFill>
                <a:schemeClr val="bg2">
                  <a:lumMod val="10000"/>
                </a:schemeClr>
              </a:solidFill>
              <a:latin typeface="Helvetica" panose="020B0604020202020204" pitchFamily="34" charset="0"/>
              <a:cs typeface="Helvetica" panose="020B0604020202020204" pitchFamily="34" charset="0"/>
            </a:endParaRPr>
          </a:p>
          <a:p>
            <a:pPr algn="ctr"/>
            <a:r>
              <a:rPr lang="fr-FR" sz="2000" b="1" dirty="0" smtClean="0">
                <a:solidFill>
                  <a:schemeClr val="bg2">
                    <a:lumMod val="10000"/>
                  </a:schemeClr>
                </a:solidFill>
                <a:latin typeface="Helvetica" panose="020B0604020202020204" pitchFamily="34" charset="0"/>
                <a:cs typeface="Helvetica" panose="020B0604020202020204" pitchFamily="34" charset="0"/>
              </a:rPr>
              <a:t>à l’horizon </a:t>
            </a:r>
            <a:r>
              <a:rPr lang="fr-FR" sz="2400" b="1" dirty="0" smtClean="0">
                <a:solidFill>
                  <a:srgbClr val="008000"/>
                </a:solidFill>
                <a:latin typeface="Helvetica" panose="020B0604020202020204" pitchFamily="34" charset="0"/>
                <a:cs typeface="Helvetica" panose="020B0604020202020204" pitchFamily="34" charset="0"/>
              </a:rPr>
              <a:t>2030</a:t>
            </a:r>
          </a:p>
        </p:txBody>
      </p:sp>
      <p:pic>
        <p:nvPicPr>
          <p:cNvPr id="6"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03648" y="313280"/>
            <a:ext cx="5998758" cy="461665"/>
          </a:xfrm>
          <a:prstGeom prst="rect">
            <a:avLst/>
          </a:prstGeom>
        </p:spPr>
        <p:txBody>
          <a:bodyPr wrap="none">
            <a:spAutoFit/>
          </a:bodyPr>
          <a:lstStyle/>
          <a:p>
            <a:pPr algn="ctr"/>
            <a:r>
              <a:rPr lang="fr-FR" sz="2400" b="1" dirty="0">
                <a:latin typeface="Helvetica" panose="020B0604020202020204" pitchFamily="34" charset="0"/>
                <a:cs typeface="Helvetica" panose="020B0604020202020204" pitchFamily="34" charset="0"/>
              </a:rPr>
              <a:t>Objectif de l’atelier « Entreprises 2030 »</a:t>
            </a:r>
          </a:p>
        </p:txBody>
      </p:sp>
    </p:spTree>
    <p:extLst>
      <p:ext uri="{BB962C8B-B14F-4D97-AF65-F5344CB8AC3E}">
        <p14:creationId xmlns:p14="http://schemas.microsoft.com/office/powerpoint/2010/main" val="20198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1600" y="260648"/>
            <a:ext cx="7200800" cy="461665"/>
          </a:xfrm>
          <a:prstGeom prst="rect">
            <a:avLst/>
          </a:prstGeom>
        </p:spPr>
        <p:txBody>
          <a:bodyPr wrap="square">
            <a:spAutoFit/>
          </a:bodyPr>
          <a:lstStyle/>
          <a:p>
            <a:pPr algn="ctr"/>
            <a:r>
              <a:rPr lang="fr-FR" sz="2400" b="1" dirty="0" smtClean="0">
                <a:latin typeface="Helvetica" panose="020B0604020202020204" pitchFamily="34" charset="0"/>
                <a:cs typeface="Helvetica" panose="020B0604020202020204" pitchFamily="34" charset="0"/>
              </a:rPr>
              <a:t>Méthodologie de </a:t>
            </a:r>
            <a:r>
              <a:rPr lang="fr-FR" sz="2400" b="1" dirty="0">
                <a:latin typeface="Helvetica" panose="020B0604020202020204" pitchFamily="34" charset="0"/>
                <a:cs typeface="Helvetica" panose="020B0604020202020204" pitchFamily="34" charset="0"/>
              </a:rPr>
              <a:t>l’atelier « Entreprises 2030 »</a:t>
            </a:r>
          </a:p>
        </p:txBody>
      </p:sp>
      <p:sp>
        <p:nvSpPr>
          <p:cNvPr id="5" name="Rectangle 4"/>
          <p:cNvSpPr/>
          <p:nvPr/>
        </p:nvSpPr>
        <p:spPr>
          <a:xfrm>
            <a:off x="597085" y="980728"/>
            <a:ext cx="7935356" cy="5693866"/>
          </a:xfrm>
          <a:prstGeom prst="rect">
            <a:avLst/>
          </a:prstGeom>
        </p:spPr>
        <p:txBody>
          <a:bodyPr wrap="square">
            <a:spAutoFit/>
          </a:bodyPr>
          <a:lstStyle/>
          <a:p>
            <a:pPr algn="just"/>
            <a:r>
              <a:rPr lang="fr-FR" sz="2000" dirty="0" smtClean="0">
                <a:latin typeface="Helvetica" panose="020B0604020202020204" pitchFamily="34" charset="0"/>
                <a:cs typeface="Helvetica" panose="020B0604020202020204" pitchFamily="34" charset="0"/>
                <a:sym typeface="Wingdings"/>
              </a:rPr>
              <a:t> Nous t</a:t>
            </a:r>
            <a:r>
              <a:rPr lang="fr-FR" sz="2000" dirty="0" smtClean="0">
                <a:latin typeface="Helvetica" panose="020B0604020202020204" pitchFamily="34" charset="0"/>
                <a:cs typeface="Helvetica" panose="020B0604020202020204" pitchFamily="34" charset="0"/>
              </a:rPr>
              <a:t>ravaillerons sur </a:t>
            </a:r>
            <a:r>
              <a:rPr lang="fr-FR" sz="2000" b="1" dirty="0" smtClean="0">
                <a:latin typeface="Helvetica" panose="020B0604020202020204" pitchFamily="34" charset="0"/>
                <a:cs typeface="Helvetica" panose="020B0604020202020204" pitchFamily="34" charset="0"/>
              </a:rPr>
              <a:t>5 principaux indicateurs </a:t>
            </a:r>
            <a:r>
              <a:rPr lang="fr-FR" sz="2000" dirty="0" smtClean="0">
                <a:latin typeface="Helvetica" panose="020B0604020202020204" pitchFamily="34" charset="0"/>
                <a:cs typeface="Helvetica" panose="020B0604020202020204" pitchFamily="34" charset="0"/>
              </a:rPr>
              <a:t>:</a:t>
            </a:r>
          </a:p>
          <a:p>
            <a:pPr marL="1257300" lvl="2" indent="-342900" algn="just">
              <a:buFont typeface="Arial" panose="020B0604020202020204" pitchFamily="34" charset="0"/>
              <a:buChar char="•"/>
            </a:pPr>
            <a:r>
              <a:rPr lang="fr-FR" sz="2000" dirty="0" smtClean="0">
                <a:latin typeface="Helvetica" panose="020B0604020202020204" pitchFamily="34" charset="0"/>
                <a:cs typeface="Helvetica" panose="020B0604020202020204" pitchFamily="34" charset="0"/>
              </a:rPr>
              <a:t>Entreprises agricoles</a:t>
            </a:r>
          </a:p>
          <a:p>
            <a:pPr marL="1257300" lvl="2" indent="-342900" algn="just">
              <a:buFont typeface="Arial" panose="020B0604020202020204" pitchFamily="34" charset="0"/>
              <a:buChar char="•"/>
            </a:pPr>
            <a:r>
              <a:rPr lang="fr-FR" sz="2000" dirty="0" smtClean="0">
                <a:latin typeface="Helvetica" panose="020B0604020202020204" pitchFamily="34" charset="0"/>
                <a:cs typeface="Helvetica" panose="020B0604020202020204" pitchFamily="34" charset="0"/>
              </a:rPr>
              <a:t>Renouvellement des générations</a:t>
            </a:r>
          </a:p>
          <a:p>
            <a:pPr marL="1257300" lvl="2" indent="-342900" algn="just">
              <a:buFont typeface="Arial" panose="020B0604020202020204" pitchFamily="34" charset="0"/>
              <a:buChar char="•"/>
            </a:pPr>
            <a:r>
              <a:rPr lang="fr-FR" sz="2000" dirty="0" smtClean="0">
                <a:latin typeface="Helvetica" panose="020B0604020202020204" pitchFamily="34" charset="0"/>
                <a:cs typeface="Helvetica" panose="020B0604020202020204" pitchFamily="34" charset="0"/>
              </a:rPr>
              <a:t>Emploi dans les exploitations</a:t>
            </a:r>
          </a:p>
          <a:p>
            <a:pPr marL="1257300" lvl="2" indent="-342900" algn="just">
              <a:buFont typeface="Arial" panose="020B0604020202020204" pitchFamily="34" charset="0"/>
              <a:buChar char="•"/>
            </a:pPr>
            <a:r>
              <a:rPr lang="fr-FR" sz="2000" dirty="0" smtClean="0">
                <a:latin typeface="Helvetica" panose="020B0604020202020204" pitchFamily="34" charset="0"/>
                <a:cs typeface="Helvetica" panose="020B0604020202020204" pitchFamily="34" charset="0"/>
              </a:rPr>
              <a:t>Produit et revenu de l’agriculture</a:t>
            </a:r>
          </a:p>
          <a:p>
            <a:pPr marL="1257300" lvl="2" indent="-342900" algn="just">
              <a:buFont typeface="Arial" panose="020B0604020202020204" pitchFamily="34" charset="0"/>
              <a:buChar char="•"/>
            </a:pPr>
            <a:r>
              <a:rPr lang="fr-FR" sz="2000" dirty="0" smtClean="0">
                <a:latin typeface="Helvetica" panose="020B0604020202020204" pitchFamily="34" charset="0"/>
                <a:cs typeface="Helvetica" panose="020B0604020202020204" pitchFamily="34" charset="0"/>
              </a:rPr>
              <a:t>Entreprises dans les territoires</a:t>
            </a:r>
          </a:p>
          <a:p>
            <a:pPr algn="just"/>
            <a:endParaRPr lang="fr-FR" sz="2000" dirty="0">
              <a:latin typeface="Helvetica" panose="020B0604020202020204" pitchFamily="34" charset="0"/>
              <a:cs typeface="Helvetica" panose="020B0604020202020204" pitchFamily="34" charset="0"/>
              <a:sym typeface="Wingdings"/>
            </a:endParaRPr>
          </a:p>
          <a:p>
            <a:pPr algn="just"/>
            <a:r>
              <a:rPr lang="fr-FR" sz="2000" dirty="0" smtClean="0">
                <a:latin typeface="Helvetica" panose="020B0604020202020204" pitchFamily="34" charset="0"/>
                <a:cs typeface="Helvetica" panose="020B0604020202020204" pitchFamily="34" charset="0"/>
                <a:sym typeface="Wingdings"/>
              </a:rPr>
              <a:t> Une p</a:t>
            </a:r>
            <a:r>
              <a:rPr lang="fr-FR" sz="2000" dirty="0" smtClean="0">
                <a:latin typeface="Helvetica" panose="020B0604020202020204" pitchFamily="34" charset="0"/>
                <a:cs typeface="Helvetica" panose="020B0604020202020204" pitchFamily="34" charset="0"/>
              </a:rPr>
              <a:t>résentation des </a:t>
            </a:r>
            <a:r>
              <a:rPr lang="fr-FR" sz="2000" b="1" dirty="0" smtClean="0">
                <a:latin typeface="Helvetica" panose="020B0604020202020204" pitchFamily="34" charset="0"/>
                <a:cs typeface="Helvetica" panose="020B0604020202020204" pitchFamily="34" charset="0"/>
              </a:rPr>
              <a:t>évolutions statistiques </a:t>
            </a:r>
            <a:r>
              <a:rPr lang="fr-FR" sz="2000" dirty="0" smtClean="0">
                <a:latin typeface="Helvetica" panose="020B0604020202020204" pitchFamily="34" charset="0"/>
                <a:cs typeface="Helvetica" panose="020B0604020202020204" pitchFamily="34" charset="0"/>
              </a:rPr>
              <a:t>récentes servira de base aux échanges sur les </a:t>
            </a:r>
            <a:r>
              <a:rPr lang="fr-FR" sz="2000" b="1" dirty="0" smtClean="0">
                <a:latin typeface="Helvetica" panose="020B0604020202020204" pitchFamily="34" charset="0"/>
                <a:cs typeface="Helvetica" panose="020B0604020202020204" pitchFamily="34" charset="0"/>
              </a:rPr>
              <a:t>facteurs déterminants </a:t>
            </a:r>
            <a:r>
              <a:rPr lang="fr-FR" sz="2000" dirty="0" smtClean="0">
                <a:latin typeface="Helvetica" panose="020B0604020202020204" pitchFamily="34" charset="0"/>
                <a:cs typeface="Helvetica" panose="020B0604020202020204" pitchFamily="34" charset="0"/>
              </a:rPr>
              <a:t>de ces évolutions et à la définition de </a:t>
            </a:r>
            <a:r>
              <a:rPr lang="fr-FR" sz="2000" b="1" dirty="0" smtClean="0">
                <a:latin typeface="Helvetica" panose="020B0604020202020204" pitchFamily="34" charset="0"/>
                <a:cs typeface="Helvetica" panose="020B0604020202020204" pitchFamily="34" charset="0"/>
              </a:rPr>
              <a:t>scenarios</a:t>
            </a:r>
            <a:r>
              <a:rPr lang="fr-FR" sz="2000" dirty="0" smtClean="0">
                <a:latin typeface="Helvetica" panose="020B0604020202020204" pitchFamily="34" charset="0"/>
                <a:cs typeface="Helvetica" panose="020B0604020202020204" pitchFamily="34" charset="0"/>
              </a:rPr>
              <a:t>.</a:t>
            </a:r>
          </a:p>
          <a:p>
            <a:pPr algn="just"/>
            <a:endParaRPr lang="fr-FR" sz="2000" dirty="0">
              <a:latin typeface="Helvetica" panose="020B0604020202020204" pitchFamily="34" charset="0"/>
              <a:cs typeface="Helvetica" panose="020B0604020202020204" pitchFamily="34" charset="0"/>
            </a:endParaRPr>
          </a:p>
          <a:p>
            <a:pPr algn="just"/>
            <a:endParaRPr lang="fr-FR" dirty="0">
              <a:solidFill>
                <a:srgbClr val="0070C0"/>
              </a:solidFill>
              <a:latin typeface="Helvetica" panose="020B0604020202020204" pitchFamily="34" charset="0"/>
              <a:cs typeface="Helvetica" panose="020B0604020202020204" pitchFamily="34" charset="0"/>
            </a:endParaRPr>
          </a:p>
          <a:p>
            <a:pPr algn="just"/>
            <a:r>
              <a:rPr lang="fr-FR" dirty="0" smtClean="0">
                <a:solidFill>
                  <a:srgbClr val="0070C0"/>
                </a:solidFill>
                <a:latin typeface="Helvetica" panose="020B0604020202020204" pitchFamily="34" charset="0"/>
                <a:cs typeface="Helvetica" panose="020B0604020202020204" pitchFamily="34" charset="0"/>
              </a:rPr>
              <a:t>NB1 : La liste des indicateurs peut être complétée. La posture des entreprises face au changement climatique, aux attentes sociétales, les circuits de commercialisation,… ont été abordés lors des ateliers filières, mais pourront être discutés lors de l’atelier.</a:t>
            </a:r>
          </a:p>
          <a:p>
            <a:pPr algn="just"/>
            <a:endParaRPr lang="fr-FR" dirty="0">
              <a:solidFill>
                <a:srgbClr val="0070C0"/>
              </a:solidFill>
              <a:latin typeface="Helvetica" panose="020B0604020202020204" pitchFamily="34" charset="0"/>
              <a:cs typeface="Helvetica" panose="020B0604020202020204" pitchFamily="34" charset="0"/>
            </a:endParaRPr>
          </a:p>
          <a:p>
            <a:pPr algn="just"/>
            <a:r>
              <a:rPr lang="fr-FR" dirty="0" smtClean="0">
                <a:solidFill>
                  <a:srgbClr val="0070C0"/>
                </a:solidFill>
                <a:latin typeface="Helvetica" panose="020B0604020202020204" pitchFamily="34" charset="0"/>
                <a:cs typeface="Helvetica" panose="020B0604020202020204" pitchFamily="34" charset="0"/>
              </a:rPr>
              <a:t>NB2 : Les données utilisées proviennent de la MSA du </a:t>
            </a:r>
            <a:r>
              <a:rPr lang="fr-FR" dirty="0">
                <a:solidFill>
                  <a:srgbClr val="0070C0"/>
                </a:solidFill>
                <a:latin typeface="Helvetica" panose="020B0604020202020204" pitchFamily="34" charset="0"/>
                <a:cs typeface="Helvetica" panose="020B0604020202020204" pitchFamily="34" charset="0"/>
              </a:rPr>
              <a:t>L</a:t>
            </a:r>
            <a:r>
              <a:rPr lang="fr-FR" dirty="0" smtClean="0">
                <a:solidFill>
                  <a:srgbClr val="0070C0"/>
                </a:solidFill>
                <a:latin typeface="Helvetica" panose="020B0604020202020204" pitchFamily="34" charset="0"/>
                <a:cs typeface="Helvetica" panose="020B0604020202020204" pitchFamily="34" charset="0"/>
              </a:rPr>
              <a:t>anguedoc, de la DDTM34, d’Agreste et du RICA</a:t>
            </a:r>
            <a:endParaRPr lang="fr-FR" dirty="0">
              <a:solidFill>
                <a:srgbClr val="0070C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1149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392" y="2884874"/>
            <a:ext cx="8280920" cy="461665"/>
          </a:xfrm>
          <a:prstGeom prst="rect">
            <a:avLst/>
          </a:prstGeom>
        </p:spPr>
        <p:txBody>
          <a:bodyPr wrap="square">
            <a:spAutoFit/>
          </a:bodyPr>
          <a:lstStyle/>
          <a:p>
            <a:pPr algn="ctr"/>
            <a:r>
              <a:rPr lang="fr-FR" sz="2400" b="1" dirty="0" smtClean="0">
                <a:latin typeface="Helvetica" panose="020B0604020202020204" pitchFamily="34" charset="0"/>
                <a:cs typeface="Helvetica" panose="020B0604020202020204" pitchFamily="34" charset="0"/>
              </a:rPr>
              <a:t>Chefs d’entreprises agricoles</a:t>
            </a:r>
            <a:endParaRPr lang="fr-FR" sz="2400" dirty="0" smtClean="0">
              <a:latin typeface="Helvetica" panose="020B0604020202020204" pitchFamily="34" charset="0"/>
              <a:cs typeface="Helvetica" panose="020B0604020202020204" pitchFamily="34" charset="0"/>
            </a:endParaRPr>
          </a:p>
        </p:txBody>
      </p:sp>
      <p:pic>
        <p:nvPicPr>
          <p:cNvPr id="6"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24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124"/>
          <a:stretch/>
        </p:blipFill>
        <p:spPr bwMode="auto">
          <a:xfrm>
            <a:off x="176882" y="1828800"/>
            <a:ext cx="8308353" cy="412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15616" y="222986"/>
            <a:ext cx="8039744" cy="646331"/>
          </a:xfrm>
          <a:prstGeom prst="rect">
            <a:avLst/>
          </a:prstGeom>
        </p:spPr>
        <p:txBody>
          <a:bodyPr wrap="square">
            <a:spAutoFit/>
          </a:bodyPr>
          <a:lstStyle/>
          <a:p>
            <a:pPr lvl="0"/>
            <a:r>
              <a:rPr lang="fr-FR" b="1" dirty="0" smtClean="0">
                <a:latin typeface="Helvetica" panose="020B0604020202020204" pitchFamily="34" charset="0"/>
                <a:cs typeface="Helvetica" panose="020B0604020202020204" pitchFamily="34" charset="0"/>
              </a:rPr>
              <a:t>Chefs d’entreprises agricoles, Hérault 2003-2020</a:t>
            </a:r>
          </a:p>
          <a:p>
            <a:pPr lvl="0"/>
            <a:r>
              <a:rPr lang="fr-FR" b="1" dirty="0">
                <a:latin typeface="Helvetica" panose="020B0604020202020204" pitchFamily="34" charset="0"/>
                <a:cs typeface="Helvetica" panose="020B0604020202020204" pitchFamily="34" charset="0"/>
              </a:rPr>
              <a:t>A</a:t>
            </a:r>
            <a:r>
              <a:rPr lang="fr-FR" b="1" dirty="0" smtClean="0">
                <a:latin typeface="Helvetica" panose="020B0604020202020204" pitchFamily="34" charset="0"/>
                <a:cs typeface="Helvetica" panose="020B0604020202020204" pitchFamily="34" charset="0"/>
              </a:rPr>
              <a:t>nalyse </a:t>
            </a:r>
            <a:r>
              <a:rPr lang="fr-FR" b="1" dirty="0">
                <a:latin typeface="Helvetica" panose="020B0604020202020204" pitchFamily="34" charset="0"/>
                <a:cs typeface="Helvetica" panose="020B0604020202020204" pitchFamily="34" charset="0"/>
              </a:rPr>
              <a:t>des écarts entre </a:t>
            </a:r>
            <a:r>
              <a:rPr lang="fr-FR" b="1" dirty="0" smtClean="0">
                <a:latin typeface="Helvetica" panose="020B0604020202020204" pitchFamily="34" charset="0"/>
                <a:cs typeface="Helvetica" panose="020B0604020202020204" pitchFamily="34" charset="0"/>
              </a:rPr>
              <a:t>objectifs </a:t>
            </a:r>
            <a:r>
              <a:rPr lang="fr-FR" b="1" dirty="0">
                <a:latin typeface="Helvetica" panose="020B0604020202020204" pitchFamily="34" charset="0"/>
                <a:cs typeface="Helvetica" panose="020B0604020202020204" pitchFamily="34" charset="0"/>
              </a:rPr>
              <a:t>et </a:t>
            </a:r>
            <a:r>
              <a:rPr lang="fr-FR" b="1" dirty="0" smtClean="0">
                <a:latin typeface="Helvetica" panose="020B0604020202020204" pitchFamily="34" charset="0"/>
                <a:cs typeface="Helvetica" panose="020B0604020202020204" pitchFamily="34" charset="0"/>
              </a:rPr>
              <a:t>résultats 2020</a:t>
            </a:r>
            <a:endParaRPr lang="fr-FR" dirty="0">
              <a:latin typeface="Helvetica" panose="020B0604020202020204" pitchFamily="34" charset="0"/>
              <a:cs typeface="Helvetica" panose="020B0604020202020204" pitchFamily="34" charset="0"/>
            </a:endParaRPr>
          </a:p>
        </p:txBody>
      </p:sp>
      <p:pic>
        <p:nvPicPr>
          <p:cNvPr id="6" name="Picture 2" descr="C:\Users\CHAVEY\Desktop\PADH\PADH 2030\2. COPAD institutionnel\Logo\PADH203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28184" y="1340768"/>
            <a:ext cx="2771800" cy="1384995"/>
          </a:xfrm>
          <a:prstGeom prst="rect">
            <a:avLst/>
          </a:prstGeom>
          <a:solidFill>
            <a:schemeClr val="bg1">
              <a:alpha val="67000"/>
            </a:schemeClr>
          </a:solidFill>
        </p:spPr>
        <p:txBody>
          <a:bodyPr wrap="square">
            <a:spAutoFit/>
          </a:bodyPr>
          <a:lstStyle/>
          <a:p>
            <a:r>
              <a:rPr lang="fr-FR" sz="1400" dirty="0" smtClean="0">
                <a:latin typeface="Helvetica" panose="020B0604020202020204" pitchFamily="34" charset="0"/>
                <a:cs typeface="Helvetica" panose="020B0604020202020204" pitchFamily="34" charset="0"/>
              </a:rPr>
              <a:t>Nombre </a:t>
            </a:r>
            <a:r>
              <a:rPr lang="fr-FR" sz="1400" dirty="0">
                <a:latin typeface="Helvetica" panose="020B0604020202020204" pitchFamily="34" charset="0"/>
                <a:cs typeface="Helvetica" panose="020B0604020202020204" pitchFamily="34" charset="0"/>
              </a:rPr>
              <a:t>d’exploitations divisé par 3 en 30 ans (1979-2010</a:t>
            </a:r>
            <a:r>
              <a:rPr lang="fr-FR" sz="1400" dirty="0" smtClean="0">
                <a:latin typeface="Helvetica" panose="020B0604020202020204" pitchFamily="34" charset="0"/>
                <a:cs typeface="Helvetica" panose="020B0604020202020204" pitchFamily="34" charset="0"/>
              </a:rPr>
              <a:t>)</a:t>
            </a:r>
          </a:p>
          <a:p>
            <a:endParaRPr lang="fr-FR" sz="1400" dirty="0" smtClean="0">
              <a:latin typeface="Helvetica" panose="020B0604020202020204" pitchFamily="34" charset="0"/>
              <a:cs typeface="Helvetica" panose="020B0604020202020204" pitchFamily="34" charset="0"/>
            </a:endParaRPr>
          </a:p>
          <a:p>
            <a:r>
              <a:rPr lang="fr-FR" sz="1400" dirty="0" smtClean="0">
                <a:latin typeface="Helvetica" panose="020B0604020202020204" pitchFamily="34" charset="0"/>
                <a:cs typeface="Helvetica" panose="020B0604020202020204" pitchFamily="34" charset="0"/>
              </a:rPr>
              <a:t>665 </a:t>
            </a:r>
            <a:r>
              <a:rPr lang="fr-FR" sz="1400" dirty="0">
                <a:latin typeface="Helvetica" panose="020B0604020202020204" pitchFamily="34" charset="0"/>
                <a:cs typeface="Helvetica" panose="020B0604020202020204" pitchFamily="34" charset="0"/>
              </a:rPr>
              <a:t>exploitants </a:t>
            </a:r>
            <a:r>
              <a:rPr lang="fr-FR" sz="1400" dirty="0" smtClean="0">
                <a:latin typeface="Helvetica" panose="020B0604020202020204" pitchFamily="34" charset="0"/>
                <a:cs typeface="Helvetica" panose="020B0604020202020204" pitchFamily="34" charset="0"/>
              </a:rPr>
              <a:t>pro </a:t>
            </a:r>
            <a:r>
              <a:rPr lang="fr-FR" sz="1400" dirty="0">
                <a:latin typeface="Helvetica" panose="020B0604020202020204" pitchFamily="34" charset="0"/>
                <a:cs typeface="Helvetica" panose="020B0604020202020204" pitchFamily="34" charset="0"/>
              </a:rPr>
              <a:t>de plus que l’objectif de 6000 fixé </a:t>
            </a:r>
            <a:r>
              <a:rPr lang="fr-FR" sz="1400" dirty="0" smtClean="0">
                <a:latin typeface="Helvetica" panose="020B0604020202020204" pitchFamily="34" charset="0"/>
                <a:cs typeface="Helvetica" panose="020B0604020202020204" pitchFamily="34" charset="0"/>
              </a:rPr>
              <a:t>lors des ateliers de 2014. </a:t>
            </a:r>
            <a:endParaRPr lang="fr-FR"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0787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90381"/>
            <a:ext cx="7560840" cy="646331"/>
          </a:xfrm>
          <a:prstGeom prst="rect">
            <a:avLst/>
          </a:prstGeom>
        </p:spPr>
        <p:txBody>
          <a:bodyPr wrap="square">
            <a:spAutoFit/>
          </a:bodyPr>
          <a:lstStyle/>
          <a:p>
            <a:pPr lvl="0"/>
            <a:r>
              <a:rPr lang="fr-FR" b="1" dirty="0" smtClean="0">
                <a:latin typeface="Helvetica" panose="020B0604020202020204" pitchFamily="34" charset="0"/>
                <a:cs typeface="Helvetica" panose="020B0604020202020204" pitchFamily="34" charset="0"/>
              </a:rPr>
              <a:t>Chefs d’entreprises agricoles, Hérault 2003-2020</a:t>
            </a:r>
          </a:p>
          <a:p>
            <a:pPr lvl="0"/>
            <a:r>
              <a:rPr lang="fr-FR" b="1" dirty="0">
                <a:latin typeface="Helvetica" panose="020B0604020202020204" pitchFamily="34" charset="0"/>
                <a:cs typeface="Helvetica" panose="020B0604020202020204" pitchFamily="34" charset="0"/>
              </a:rPr>
              <a:t>e</a:t>
            </a:r>
            <a:r>
              <a:rPr lang="fr-FR" b="1" dirty="0" smtClean="0">
                <a:latin typeface="Helvetica" panose="020B0604020202020204" pitchFamily="34" charset="0"/>
                <a:cs typeface="Helvetica" panose="020B0604020202020204" pitchFamily="34" charset="0"/>
              </a:rPr>
              <a:t>t projections 2030</a:t>
            </a:r>
            <a:endParaRPr lang="fr-FR" dirty="0">
              <a:latin typeface="Helvetica" panose="020B0604020202020204" pitchFamily="34" charset="0"/>
              <a:cs typeface="Helvetica" panose="020B0604020202020204" pitchFamily="34" charset="0"/>
            </a:endParaRPr>
          </a:p>
        </p:txBody>
      </p:sp>
      <p:pic>
        <p:nvPicPr>
          <p:cNvPr id="6"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776"/>
          <a:stretch/>
        </p:blipFill>
        <p:spPr bwMode="auto">
          <a:xfrm>
            <a:off x="611969" y="1556792"/>
            <a:ext cx="7918082" cy="479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62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6632" r="7936"/>
          <a:stretch/>
        </p:blipFill>
        <p:spPr bwMode="auto">
          <a:xfrm>
            <a:off x="790537" y="1591917"/>
            <a:ext cx="7693284" cy="43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9632" y="251404"/>
            <a:ext cx="7224189" cy="646331"/>
          </a:xfrm>
          <a:prstGeom prst="rect">
            <a:avLst/>
          </a:prstGeom>
        </p:spPr>
        <p:txBody>
          <a:bodyPr wrap="square">
            <a:spAutoFit/>
          </a:bodyPr>
          <a:lstStyle/>
          <a:p>
            <a:pPr lvl="0"/>
            <a:r>
              <a:rPr lang="fr-FR" b="1" dirty="0" smtClean="0">
                <a:latin typeface="Helvetica" panose="020B0604020202020204" pitchFamily="34" charset="0"/>
                <a:cs typeface="Helvetica" panose="020B0604020202020204" pitchFamily="34" charset="0"/>
              </a:rPr>
              <a:t>Chefs d’entreprises viticoles, Hérault 2003-2020</a:t>
            </a:r>
          </a:p>
          <a:p>
            <a:pPr lvl="0"/>
            <a:r>
              <a:rPr lang="fr-FR" b="1" dirty="0">
                <a:latin typeface="Helvetica" panose="020B0604020202020204" pitchFamily="34" charset="0"/>
                <a:cs typeface="Helvetica" panose="020B0604020202020204" pitchFamily="34" charset="0"/>
              </a:rPr>
              <a:t>e</a:t>
            </a:r>
            <a:r>
              <a:rPr lang="fr-FR" b="1" dirty="0" smtClean="0">
                <a:latin typeface="Helvetica" panose="020B0604020202020204" pitchFamily="34" charset="0"/>
                <a:cs typeface="Helvetica" panose="020B0604020202020204" pitchFamily="34" charset="0"/>
              </a:rPr>
              <a:t>t projections 2030</a:t>
            </a:r>
            <a:endParaRPr lang="fr-FR" dirty="0">
              <a:latin typeface="Helvetica" panose="020B0604020202020204" pitchFamily="34" charset="0"/>
              <a:cs typeface="Helvetica" panose="020B0604020202020204" pitchFamily="34" charset="0"/>
            </a:endParaRPr>
          </a:p>
        </p:txBody>
      </p:sp>
      <p:pic>
        <p:nvPicPr>
          <p:cNvPr id="4" name="Picture 2" descr="C:\Users\CHAVEY\Desktop\PADH\PADH 2030\2. COPAD institutionnel\Logo\PADH203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90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HAVEY\Desktop\PADH\PADH 2030\2. COPAD institutionnel\Logo\PADH203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2" y="294152"/>
            <a:ext cx="1007294" cy="50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59632" y="222986"/>
            <a:ext cx="7681781" cy="646331"/>
          </a:xfrm>
          <a:prstGeom prst="rect">
            <a:avLst/>
          </a:prstGeom>
        </p:spPr>
        <p:txBody>
          <a:bodyPr wrap="square">
            <a:spAutoFit/>
          </a:bodyPr>
          <a:lstStyle/>
          <a:p>
            <a:pPr lvl="0"/>
            <a:r>
              <a:rPr lang="fr-FR" b="1" dirty="0" smtClean="0">
                <a:latin typeface="Helvetica" panose="020B0604020202020204" pitchFamily="34" charset="0"/>
                <a:cs typeface="Helvetica" panose="020B0604020202020204" pitchFamily="34" charset="0"/>
              </a:rPr>
              <a:t>Chefs d’entreprises agricoles, Hérault 2003-2020</a:t>
            </a:r>
          </a:p>
          <a:p>
            <a:pPr lvl="0"/>
            <a:r>
              <a:rPr lang="fr-FR" b="1" dirty="0">
                <a:latin typeface="Helvetica" panose="020B0604020202020204" pitchFamily="34" charset="0"/>
                <a:cs typeface="Helvetica" panose="020B0604020202020204" pitchFamily="34" charset="0"/>
              </a:rPr>
              <a:t>e</a:t>
            </a:r>
            <a:r>
              <a:rPr lang="fr-FR" b="1" dirty="0" smtClean="0">
                <a:latin typeface="Helvetica" panose="020B0604020202020204" pitchFamily="34" charset="0"/>
                <a:cs typeface="Helvetica" panose="020B0604020202020204" pitchFamily="34" charset="0"/>
              </a:rPr>
              <a:t>t projections 2030</a:t>
            </a:r>
            <a:endParaRPr lang="fr-FR" dirty="0">
              <a:latin typeface="Helvetica" panose="020B0604020202020204" pitchFamily="34" charset="0"/>
              <a:cs typeface="Helvetica" panose="020B0604020202020204"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426" r="11475"/>
          <a:stretch/>
        </p:blipFill>
        <p:spPr bwMode="auto">
          <a:xfrm>
            <a:off x="424198" y="1119352"/>
            <a:ext cx="8517215" cy="533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88696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3367</TotalTime>
  <Words>422</Words>
  <Application>Microsoft Office PowerPoint</Application>
  <PresentationFormat>Affichage à l'écran (4:3)</PresentationFormat>
  <Paragraphs>82</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ENTREPRISES 2030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CHAVEY ALEXANDRE</dc:creator>
  <cp:lastModifiedBy>CHAVEY ALEXANDRE</cp:lastModifiedBy>
  <cp:revision>164</cp:revision>
  <cp:lastPrinted>2019-12-20T09:51:11Z</cp:lastPrinted>
  <dcterms:created xsi:type="dcterms:W3CDTF">2019-08-27T13:05:29Z</dcterms:created>
  <dcterms:modified xsi:type="dcterms:W3CDTF">2021-05-18T07:57:18Z</dcterms:modified>
</cp:coreProperties>
</file>